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17"/>
  </p:notesMasterIdLst>
  <p:sldIdLst>
    <p:sldId id="3922" r:id="rId2"/>
    <p:sldId id="3871" r:id="rId3"/>
    <p:sldId id="3969" r:id="rId4"/>
    <p:sldId id="3979" r:id="rId5"/>
    <p:sldId id="3980" r:id="rId6"/>
    <p:sldId id="3970" r:id="rId7"/>
    <p:sldId id="3923" r:id="rId8"/>
    <p:sldId id="3971" r:id="rId9"/>
    <p:sldId id="3972" r:id="rId10"/>
    <p:sldId id="3973" r:id="rId11"/>
    <p:sldId id="3974" r:id="rId12"/>
    <p:sldId id="3975" r:id="rId13"/>
    <p:sldId id="3976" r:id="rId14"/>
    <p:sldId id="3977" r:id="rId15"/>
    <p:sldId id="39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76" userDrawn="1">
          <p15:clr>
            <a:srgbClr val="A4A3A4"/>
          </p15:clr>
        </p15:guide>
        <p15:guide id="2" pos="840" userDrawn="1">
          <p15:clr>
            <a:srgbClr val="A4A3A4"/>
          </p15:clr>
        </p15:guide>
        <p15:guide id="3" orient="horz" pos="1512" userDrawn="1">
          <p15:clr>
            <a:srgbClr val="A4A3A4"/>
          </p15:clr>
        </p15:guide>
        <p15:guide id="4" pos="460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8F7E76-CC58-9EC2-4B32-080D462C324F}" name="Kari Frank" initials="KF" userId="S::kari.frank@vmlyr.com::8bf0f03a-8fcf-4d21-a649-e607a7513681" providerId="AD"/>
  <p188:author id="{2D1737A5-3D1A-0850-9C68-118ED40A80EE}" name="Claudia Connors" initials="CC" userId="S::claudia.connors@vmlyr.com::72e7ac32-f6d3-4265-9e3f-c67c1cd690e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A3A"/>
    <a:srgbClr val="E8B013"/>
    <a:srgbClr val="B1B7BA"/>
    <a:srgbClr val="FEFFFE"/>
    <a:srgbClr val="0076AA"/>
    <a:srgbClr val="61DAC6"/>
    <a:srgbClr val="0076A9"/>
    <a:srgbClr val="002938"/>
    <a:srgbClr val="000000"/>
    <a:srgbClr val="C6CC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91"/>
    <p:restoredTop sz="95827"/>
  </p:normalViewPr>
  <p:slideViewPr>
    <p:cSldViewPr snapToGrid="0">
      <p:cViewPr varScale="1">
        <p:scale>
          <a:sx n="126" d="100"/>
          <a:sy n="126" d="100"/>
        </p:scale>
        <p:origin x="224" y="304"/>
      </p:cViewPr>
      <p:guideLst>
        <p:guide orient="horz" pos="1176"/>
        <p:guide pos="840"/>
        <p:guide orient="horz" pos="151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9BE2A-6630-2543-912B-80930864E144}" type="datetimeFigureOut">
              <a:rPr lang="en-US" smtClean="0"/>
              <a:t>1/31/24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0A0520-2EA5-B94C-B41E-AC89ECB37EE2}" type="slidenum">
              <a:rPr lang="en-US" smtClean="0"/>
              <a:t>‹#›</a:t>
            </a:fld>
            <a:endParaRPr lang="en-US"/>
          </a:p>
        </p:txBody>
      </p:sp>
    </p:spTree>
    <p:extLst>
      <p:ext uri="{BB962C8B-B14F-4D97-AF65-F5344CB8AC3E}">
        <p14:creationId xmlns:p14="http://schemas.microsoft.com/office/powerpoint/2010/main" val="306073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0A0520-2EA5-B94C-B41E-AC89ECB37EE2}" type="slidenum">
              <a:rPr lang="en-US" smtClean="0"/>
              <a:t>3</a:t>
            </a:fld>
            <a:endParaRPr lang="en-US"/>
          </a:p>
        </p:txBody>
      </p:sp>
    </p:spTree>
    <p:extLst>
      <p:ext uri="{BB962C8B-B14F-4D97-AF65-F5344CB8AC3E}">
        <p14:creationId xmlns:p14="http://schemas.microsoft.com/office/powerpoint/2010/main" val="53578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0A0520-2EA5-B94C-B41E-AC89ECB37EE2}" type="slidenum">
              <a:rPr lang="en-US" smtClean="0"/>
              <a:t>4</a:t>
            </a:fld>
            <a:endParaRPr lang="en-US"/>
          </a:p>
        </p:txBody>
      </p:sp>
    </p:spTree>
    <p:extLst>
      <p:ext uri="{BB962C8B-B14F-4D97-AF65-F5344CB8AC3E}">
        <p14:creationId xmlns:p14="http://schemas.microsoft.com/office/powerpoint/2010/main" val="320372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0A0520-2EA5-B94C-B41E-AC89ECB37EE2}" type="slidenum">
              <a:rPr lang="en-US" smtClean="0"/>
              <a:t>5</a:t>
            </a:fld>
            <a:endParaRPr lang="en-US"/>
          </a:p>
        </p:txBody>
      </p:sp>
    </p:spTree>
    <p:extLst>
      <p:ext uri="{BB962C8B-B14F-4D97-AF65-F5344CB8AC3E}">
        <p14:creationId xmlns:p14="http://schemas.microsoft.com/office/powerpoint/2010/main" val="18358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0A0520-2EA5-B94C-B41E-AC89ECB37EE2}" type="slidenum">
              <a:rPr lang="en-US" smtClean="0"/>
              <a:t>6</a:t>
            </a:fld>
            <a:endParaRPr lang="en-US"/>
          </a:p>
        </p:txBody>
      </p:sp>
    </p:spTree>
    <p:extLst>
      <p:ext uri="{BB962C8B-B14F-4D97-AF65-F5344CB8AC3E}">
        <p14:creationId xmlns:p14="http://schemas.microsoft.com/office/powerpoint/2010/main" val="2386626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771A0E-60B0-D749-848C-48C506DE745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 y="0"/>
            <a:ext cx="12191998" cy="6858000"/>
          </a:xfrm>
          <a:prstGeom prst="rect">
            <a:avLst/>
          </a:prstGeom>
        </p:spPr>
      </p:pic>
      <p:sp>
        <p:nvSpPr>
          <p:cNvPr id="6" name="Rectangle 5">
            <a:extLst>
              <a:ext uri="{FF2B5EF4-FFF2-40B4-BE49-F238E27FC236}">
                <a16:creationId xmlns:a16="http://schemas.microsoft.com/office/drawing/2014/main" id="{BF0FB9BF-4E94-A545-AE1D-6710C51C050A}"/>
              </a:ext>
            </a:extLst>
          </p:cNvPr>
          <p:cNvSpPr/>
          <p:nvPr userDrawn="1"/>
        </p:nvSpPr>
        <p:spPr>
          <a:xfrm>
            <a:off x="0" y="0"/>
            <a:ext cx="12192000" cy="6858000"/>
          </a:xfrm>
          <a:prstGeom prst="rect">
            <a:avLst/>
          </a:prstGeom>
          <a:solidFill>
            <a:srgbClr val="022A3A">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5E0092E-2A2D-464A-9FF1-21D934CF9B2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62550" y="5283908"/>
            <a:ext cx="2229448" cy="1782885"/>
          </a:xfrm>
          <a:prstGeom prst="rect">
            <a:avLst/>
          </a:prstGeom>
        </p:spPr>
      </p:pic>
    </p:spTree>
    <p:extLst>
      <p:ext uri="{BB962C8B-B14F-4D97-AF65-F5344CB8AC3E}">
        <p14:creationId xmlns:p14="http://schemas.microsoft.com/office/powerpoint/2010/main" val="2708110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6A7AA4-FB5D-6E44-90D4-96BB8E49C028}"/>
              </a:ext>
            </a:extLst>
          </p:cNvPr>
          <p:cNvSpPr/>
          <p:nvPr userDrawn="1"/>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pic>
        <p:nvPicPr>
          <p:cNvPr id="3" name="Picture 2">
            <a:extLst>
              <a:ext uri="{FF2B5EF4-FFF2-40B4-BE49-F238E27FC236}">
                <a16:creationId xmlns:a16="http://schemas.microsoft.com/office/drawing/2014/main" id="{3F9BD5A8-57FF-3343-8886-F38659BEF4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287000" cy="6858000"/>
          </a:xfrm>
          <a:prstGeom prst="rect">
            <a:avLst/>
          </a:prstGeom>
        </p:spPr>
      </p:pic>
      <p:sp>
        <p:nvSpPr>
          <p:cNvPr id="5" name="TextBox 4">
            <a:extLst>
              <a:ext uri="{FF2B5EF4-FFF2-40B4-BE49-F238E27FC236}">
                <a16:creationId xmlns:a16="http://schemas.microsoft.com/office/drawing/2014/main" id="{8EED5273-BBEA-AF43-BC12-C1A12DF87F2C}"/>
              </a:ext>
            </a:extLst>
          </p:cNvPr>
          <p:cNvSpPr txBox="1"/>
          <p:nvPr userDrawn="1"/>
        </p:nvSpPr>
        <p:spPr>
          <a:xfrm>
            <a:off x="10529980" y="436418"/>
            <a:ext cx="1440647" cy="3416320"/>
          </a:xfrm>
          <a:prstGeom prst="rect">
            <a:avLst/>
          </a:prstGeom>
          <a:noFill/>
        </p:spPr>
        <p:txBody>
          <a:bodyPr wrap="square" rtlCol="0">
            <a:spAutoFit/>
          </a:bodyPr>
          <a:lstStyle/>
          <a:p>
            <a:pPr algn="ctr"/>
            <a:r>
              <a:rPr lang="en-US" sz="3600" b="1" i="0">
                <a:solidFill>
                  <a:srgbClr val="022A3A"/>
                </a:solidFill>
                <a:latin typeface="Liberator Heavy" panose="02000000000000000000" pitchFamily="2" charset="77"/>
              </a:rPr>
              <a:t>Where in the world will you go?</a:t>
            </a:r>
          </a:p>
        </p:txBody>
      </p:sp>
    </p:spTree>
    <p:extLst>
      <p:ext uri="{BB962C8B-B14F-4D97-AF65-F5344CB8AC3E}">
        <p14:creationId xmlns:p14="http://schemas.microsoft.com/office/powerpoint/2010/main" val="418899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Section Head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01ADCC-8C82-5748-93E6-44126044B5A5}"/>
              </a:ext>
            </a:extLst>
          </p:cNvPr>
          <p:cNvSpPr>
            <a:spLocks noGrp="1"/>
          </p:cNvSpPr>
          <p:nvPr>
            <p:ph type="title" hasCustomPrompt="1"/>
          </p:nvPr>
        </p:nvSpPr>
        <p:spPr>
          <a:xfrm>
            <a:off x="4943785" y="309647"/>
            <a:ext cx="6765707" cy="541253"/>
          </a:xfrm>
          <a:prstGeom prst="rect">
            <a:avLst/>
          </a:prstGeom>
        </p:spPr>
        <p:txBody>
          <a:bodyPr/>
          <a:lstStyle>
            <a:lvl1pPr>
              <a:defRPr>
                <a:solidFill>
                  <a:srgbClr val="022A3A"/>
                </a:solidFill>
                <a:latin typeface="Rockwell" panose="02060603020205020403" pitchFamily="18" charset="77"/>
              </a:defRPr>
            </a:lvl1pPr>
          </a:lstStyle>
          <a:p>
            <a:r>
              <a:rPr lang="en-US"/>
              <a:t>Headline</a:t>
            </a:r>
          </a:p>
        </p:txBody>
      </p:sp>
      <p:sp>
        <p:nvSpPr>
          <p:cNvPr id="6" name="Media Placeholder 5">
            <a:extLst>
              <a:ext uri="{FF2B5EF4-FFF2-40B4-BE49-F238E27FC236}">
                <a16:creationId xmlns:a16="http://schemas.microsoft.com/office/drawing/2014/main" id="{3E9EFB2C-C5CE-194A-8B98-57B25ABC2B50}"/>
              </a:ext>
            </a:extLst>
          </p:cNvPr>
          <p:cNvSpPr>
            <a:spLocks noGrp="1"/>
          </p:cNvSpPr>
          <p:nvPr>
            <p:ph type="media" sz="quarter" idx="10"/>
          </p:nvPr>
        </p:nvSpPr>
        <p:spPr>
          <a:xfrm>
            <a:off x="4943785" y="1066800"/>
            <a:ext cx="6765707" cy="5524500"/>
          </a:xfrm>
          <a:prstGeom prst="rect">
            <a:avLst/>
          </a:prstGeom>
        </p:spPr>
        <p:txBody>
          <a:bodyPr/>
          <a:lstStyle>
            <a:lvl1pPr>
              <a:defRPr>
                <a:solidFill>
                  <a:srgbClr val="022A3A"/>
                </a:solidFill>
              </a:defRPr>
            </a:lvl1pPr>
          </a:lstStyle>
          <a:p>
            <a:endParaRPr lang="en-US"/>
          </a:p>
        </p:txBody>
      </p:sp>
      <p:pic>
        <p:nvPicPr>
          <p:cNvPr id="5" name="Picture 4">
            <a:extLst>
              <a:ext uri="{FF2B5EF4-FFF2-40B4-BE49-F238E27FC236}">
                <a16:creationId xmlns:a16="http://schemas.microsoft.com/office/drawing/2014/main" id="{68ABA758-6FA8-7B49-9839-24A9633429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552005" cy="6858000"/>
          </a:xfrm>
          <a:prstGeom prst="rect">
            <a:avLst/>
          </a:prstGeom>
        </p:spPr>
      </p:pic>
    </p:spTree>
    <p:extLst>
      <p:ext uri="{BB962C8B-B14F-4D97-AF65-F5344CB8AC3E}">
        <p14:creationId xmlns:p14="http://schemas.microsoft.com/office/powerpoint/2010/main" val="3700569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69B93596-1D78-FB42-9CAF-B2A980FC7884}"/>
              </a:ext>
            </a:extLst>
          </p:cNvPr>
          <p:cNvSpPr>
            <a:spLocks noGrp="1"/>
          </p:cNvSpPr>
          <p:nvPr>
            <p:ph type="title" hasCustomPrompt="1"/>
          </p:nvPr>
        </p:nvSpPr>
        <p:spPr>
          <a:xfrm>
            <a:off x="469232" y="525546"/>
            <a:ext cx="4415749" cy="349047"/>
          </a:xfrm>
          <a:prstGeom prst="rect">
            <a:avLst/>
          </a:prstGeom>
        </p:spPr>
        <p:txBody>
          <a:bodyPr/>
          <a:lstStyle>
            <a:lvl1pPr>
              <a:defRPr>
                <a:solidFill>
                  <a:srgbClr val="022A3A"/>
                </a:solidFill>
                <a:latin typeface="Rockwell" panose="02060603020205020403" pitchFamily="18" charset="77"/>
                <a:cs typeface="Arial" panose="020B0604020202020204" pitchFamily="34" charset="0"/>
              </a:defRPr>
            </a:lvl1pPr>
          </a:lstStyle>
          <a:p>
            <a:r>
              <a:rPr lang="en-US"/>
              <a:t>Headline</a:t>
            </a:r>
          </a:p>
        </p:txBody>
      </p:sp>
      <p:sp>
        <p:nvSpPr>
          <p:cNvPr id="8" name="Text Placeholder 2">
            <a:extLst>
              <a:ext uri="{FF2B5EF4-FFF2-40B4-BE49-F238E27FC236}">
                <a16:creationId xmlns:a16="http://schemas.microsoft.com/office/drawing/2014/main" id="{DCBCC522-7048-C745-8945-11E57824C54A}"/>
              </a:ext>
            </a:extLst>
          </p:cNvPr>
          <p:cNvSpPr>
            <a:spLocks noGrp="1"/>
          </p:cNvSpPr>
          <p:nvPr>
            <p:ph type="body" sz="quarter" idx="10"/>
          </p:nvPr>
        </p:nvSpPr>
        <p:spPr>
          <a:xfrm>
            <a:off x="469232" y="1231051"/>
            <a:ext cx="5418001" cy="1988137"/>
          </a:xfrm>
          <a:prstGeom prst="rect">
            <a:avLst/>
          </a:prstGeom>
        </p:spPr>
        <p:txBody>
          <a:bodyPr>
            <a:noAutofit/>
          </a:bodyPr>
          <a:lstStyle>
            <a:lvl1pPr>
              <a:defRPr sz="1200">
                <a:solidFill>
                  <a:srgbClr val="022A3A"/>
                </a:solidFill>
                <a:latin typeface="Arial" panose="020B0604020202020204" pitchFamily="34" charset="0"/>
                <a:cs typeface="Arial" panose="020B0604020202020204" pitchFamily="34" charset="0"/>
              </a:defRPr>
            </a:lvl1pPr>
            <a:lvl2pPr>
              <a:defRPr sz="1200">
                <a:solidFill>
                  <a:srgbClr val="022A3A"/>
                </a:solidFill>
                <a:latin typeface="Arial" panose="020B0604020202020204" pitchFamily="34" charset="0"/>
                <a:cs typeface="Arial" panose="020B0604020202020204" pitchFamily="34" charset="0"/>
              </a:defRPr>
            </a:lvl2pPr>
            <a:lvl3pPr>
              <a:defRPr sz="1200">
                <a:solidFill>
                  <a:srgbClr val="022A3A"/>
                </a:solidFill>
                <a:latin typeface="Arial" panose="020B0604020202020204" pitchFamily="34" charset="0"/>
                <a:cs typeface="Arial" panose="020B0604020202020204" pitchFamily="34" charset="0"/>
              </a:defRPr>
            </a:lvl3pPr>
            <a:lvl4pPr>
              <a:defRPr sz="1200">
                <a:solidFill>
                  <a:srgbClr val="022A3A"/>
                </a:solidFill>
                <a:latin typeface="Arial" panose="020B0604020202020204" pitchFamily="34" charset="0"/>
                <a:cs typeface="Arial" panose="020B0604020202020204" pitchFamily="34" charset="0"/>
              </a:defRPr>
            </a:lvl4pPr>
            <a:lvl5pPr>
              <a:defRPr sz="1200">
                <a:solidFill>
                  <a:srgbClr val="022A3A"/>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B88BEF50-0C7C-C841-8AF5-5155AB45E410}"/>
              </a:ext>
            </a:extLst>
          </p:cNvPr>
          <p:cNvSpPr>
            <a:spLocks noGrp="1"/>
          </p:cNvSpPr>
          <p:nvPr>
            <p:ph type="body" sz="quarter" idx="11"/>
          </p:nvPr>
        </p:nvSpPr>
        <p:spPr>
          <a:xfrm>
            <a:off x="6343939" y="1231052"/>
            <a:ext cx="5418001" cy="1988136"/>
          </a:xfrm>
          <a:prstGeom prst="rect">
            <a:avLst/>
          </a:prstGeom>
        </p:spPr>
        <p:txBody>
          <a:bodyPr>
            <a:noAutofit/>
          </a:bodyPr>
          <a:lstStyle>
            <a:lvl1pPr>
              <a:defRPr sz="1200">
                <a:solidFill>
                  <a:srgbClr val="022A3A"/>
                </a:solidFill>
                <a:latin typeface="Arial" panose="020B0604020202020204" pitchFamily="34" charset="0"/>
                <a:cs typeface="Arial" panose="020B0604020202020204" pitchFamily="34" charset="0"/>
              </a:defRPr>
            </a:lvl1pPr>
            <a:lvl2pPr>
              <a:defRPr sz="1200">
                <a:solidFill>
                  <a:srgbClr val="022A3A"/>
                </a:solidFill>
                <a:latin typeface="Arial" panose="020B0604020202020204" pitchFamily="34" charset="0"/>
                <a:cs typeface="Arial" panose="020B0604020202020204" pitchFamily="34" charset="0"/>
              </a:defRPr>
            </a:lvl2pPr>
            <a:lvl3pPr>
              <a:defRPr sz="1200">
                <a:solidFill>
                  <a:srgbClr val="022A3A"/>
                </a:solidFill>
                <a:latin typeface="Arial" panose="020B0604020202020204" pitchFamily="34" charset="0"/>
                <a:cs typeface="Arial" panose="020B0604020202020204" pitchFamily="34" charset="0"/>
              </a:defRPr>
            </a:lvl3pPr>
            <a:lvl4pPr>
              <a:defRPr sz="1200">
                <a:solidFill>
                  <a:srgbClr val="022A3A"/>
                </a:solidFill>
                <a:latin typeface="Arial" panose="020B0604020202020204" pitchFamily="34" charset="0"/>
                <a:cs typeface="Arial" panose="020B0604020202020204" pitchFamily="34" charset="0"/>
              </a:defRPr>
            </a:lvl4pPr>
            <a:lvl5pPr>
              <a:defRPr sz="1200">
                <a:solidFill>
                  <a:srgbClr val="022A3A"/>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7624DF83-8BA2-DF44-BFF3-422015F93A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0" y="3213100"/>
            <a:ext cx="12177279" cy="3644900"/>
          </a:xfrm>
          <a:prstGeom prst="rect">
            <a:avLst/>
          </a:prstGeom>
        </p:spPr>
      </p:pic>
    </p:spTree>
    <p:extLst>
      <p:ext uri="{BB962C8B-B14F-4D97-AF65-F5344CB8AC3E}">
        <p14:creationId xmlns:p14="http://schemas.microsoft.com/office/powerpoint/2010/main" val="1022120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20D7C21-C555-6448-95A4-2611CD9F321D}"/>
              </a:ext>
            </a:extLst>
          </p:cNvPr>
          <p:cNvSpPr>
            <a:spLocks noGrp="1"/>
          </p:cNvSpPr>
          <p:nvPr>
            <p:ph type="sldNum" sz="quarter" idx="4"/>
          </p:nvPr>
        </p:nvSpPr>
        <p:spPr>
          <a:xfrm>
            <a:off x="207818" y="224589"/>
            <a:ext cx="497006" cy="365125"/>
          </a:xfrm>
          <a:prstGeom prst="rect">
            <a:avLst/>
          </a:prstGeom>
        </p:spPr>
        <p:txBody>
          <a:bodyPr/>
          <a:lstStyle>
            <a:lvl1pPr>
              <a:defRPr sz="1400">
                <a:solidFill>
                  <a:schemeClr val="bg2">
                    <a:lumMod val="50000"/>
                  </a:schemeClr>
                </a:solidFill>
              </a:defRPr>
            </a:lvl1pPr>
          </a:lstStyle>
          <a:p>
            <a:fld id="{B3E894B8-BF36-0B4C-AD45-C2FD8BFC5686}" type="slidenum">
              <a:rPr lang="en-US" smtClean="0"/>
              <a:pPr/>
              <a:t>‹#›</a:t>
            </a:fld>
            <a:endParaRPr lang="en-US"/>
          </a:p>
        </p:txBody>
      </p:sp>
    </p:spTree>
    <p:extLst>
      <p:ext uri="{BB962C8B-B14F-4D97-AF65-F5344CB8AC3E}">
        <p14:creationId xmlns:p14="http://schemas.microsoft.com/office/powerpoint/2010/main" val="7738376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24620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01ADCC-8C82-5748-93E6-44126044B5A5}"/>
              </a:ext>
            </a:extLst>
          </p:cNvPr>
          <p:cNvSpPr>
            <a:spLocks noGrp="1"/>
          </p:cNvSpPr>
          <p:nvPr>
            <p:ph type="title" hasCustomPrompt="1"/>
          </p:nvPr>
        </p:nvSpPr>
        <p:spPr>
          <a:xfrm>
            <a:off x="469232" y="525546"/>
            <a:ext cx="5940114" cy="1325563"/>
          </a:xfrm>
          <a:prstGeom prst="rect">
            <a:avLst/>
          </a:prstGeom>
        </p:spPr>
        <p:txBody>
          <a:bodyPr/>
          <a:lstStyle>
            <a:lvl1pPr>
              <a:defRPr>
                <a:solidFill>
                  <a:srgbClr val="022A3A"/>
                </a:solidFill>
                <a:latin typeface="Rockwell" panose="02060603020205020403" pitchFamily="18" charset="77"/>
              </a:defRPr>
            </a:lvl1pPr>
          </a:lstStyle>
          <a:p>
            <a:r>
              <a:rPr lang="en-US"/>
              <a:t>Headline</a:t>
            </a:r>
          </a:p>
        </p:txBody>
      </p:sp>
      <p:pic>
        <p:nvPicPr>
          <p:cNvPr id="14" name="Picture 13">
            <a:extLst>
              <a:ext uri="{FF2B5EF4-FFF2-40B4-BE49-F238E27FC236}">
                <a16:creationId xmlns:a16="http://schemas.microsoft.com/office/drawing/2014/main" id="{F6846B7E-58B2-234A-9F04-F6725D90EC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582569" y="1"/>
            <a:ext cx="4609431" cy="6858000"/>
          </a:xfrm>
          <a:prstGeom prst="rect">
            <a:avLst/>
          </a:prstGeom>
        </p:spPr>
      </p:pic>
      <p:sp>
        <p:nvSpPr>
          <p:cNvPr id="5" name="Text Placeholder 2">
            <a:extLst>
              <a:ext uri="{FF2B5EF4-FFF2-40B4-BE49-F238E27FC236}">
                <a16:creationId xmlns:a16="http://schemas.microsoft.com/office/drawing/2014/main" id="{8C364C79-E7F4-1045-901E-19F1A8CC33C5}"/>
              </a:ext>
            </a:extLst>
          </p:cNvPr>
          <p:cNvSpPr>
            <a:spLocks noGrp="1"/>
          </p:cNvSpPr>
          <p:nvPr>
            <p:ph type="body" sz="quarter" idx="10"/>
          </p:nvPr>
        </p:nvSpPr>
        <p:spPr>
          <a:xfrm>
            <a:off x="469900" y="2213812"/>
            <a:ext cx="5939446" cy="3588782"/>
          </a:xfrm>
          <a:prstGeom prst="rect">
            <a:avLst/>
          </a:prstGeom>
        </p:spPr>
        <p:txBody>
          <a:bodyPr/>
          <a:lstStyle>
            <a:lvl1pPr>
              <a:defRPr>
                <a:solidFill>
                  <a:srgbClr val="022A3A"/>
                </a:solidFill>
              </a:defRPr>
            </a:lvl1pPr>
            <a:lvl2pPr>
              <a:defRPr>
                <a:solidFill>
                  <a:srgbClr val="022A3A"/>
                </a:solidFill>
              </a:defRPr>
            </a:lvl2pPr>
            <a:lvl3pPr>
              <a:defRPr>
                <a:solidFill>
                  <a:srgbClr val="022A3A"/>
                </a:solidFill>
              </a:defRPr>
            </a:lvl3pPr>
            <a:lvl4pPr>
              <a:defRPr>
                <a:solidFill>
                  <a:srgbClr val="022A3A"/>
                </a:solidFill>
              </a:defRPr>
            </a:lvl4pPr>
            <a:lvl5pPr>
              <a:defRPr>
                <a:solidFill>
                  <a:srgbClr val="022A3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466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01ADCC-8C82-5748-93E6-44126044B5A5}"/>
              </a:ext>
            </a:extLst>
          </p:cNvPr>
          <p:cNvSpPr>
            <a:spLocks noGrp="1"/>
          </p:cNvSpPr>
          <p:nvPr>
            <p:ph type="title" hasCustomPrompt="1"/>
          </p:nvPr>
        </p:nvSpPr>
        <p:spPr>
          <a:xfrm>
            <a:off x="469232" y="525546"/>
            <a:ext cx="5940114" cy="1325563"/>
          </a:xfrm>
          <a:prstGeom prst="rect">
            <a:avLst/>
          </a:prstGeom>
        </p:spPr>
        <p:txBody>
          <a:bodyPr/>
          <a:lstStyle>
            <a:lvl1pPr>
              <a:defRPr>
                <a:solidFill>
                  <a:srgbClr val="022A3A"/>
                </a:solidFill>
                <a:latin typeface="Rockwell" panose="02060603020205020403" pitchFamily="18" charset="77"/>
              </a:defRPr>
            </a:lvl1pPr>
          </a:lstStyle>
          <a:p>
            <a:r>
              <a:rPr lang="en-US"/>
              <a:t>Headline</a:t>
            </a:r>
          </a:p>
        </p:txBody>
      </p:sp>
      <p:sp>
        <p:nvSpPr>
          <p:cNvPr id="5" name="Text Placeholder 2">
            <a:extLst>
              <a:ext uri="{FF2B5EF4-FFF2-40B4-BE49-F238E27FC236}">
                <a16:creationId xmlns:a16="http://schemas.microsoft.com/office/drawing/2014/main" id="{8C364C79-E7F4-1045-901E-19F1A8CC33C5}"/>
              </a:ext>
            </a:extLst>
          </p:cNvPr>
          <p:cNvSpPr>
            <a:spLocks noGrp="1"/>
          </p:cNvSpPr>
          <p:nvPr>
            <p:ph type="body" sz="quarter" idx="10"/>
          </p:nvPr>
        </p:nvSpPr>
        <p:spPr>
          <a:xfrm>
            <a:off x="469900" y="2213812"/>
            <a:ext cx="5939446" cy="3588782"/>
          </a:xfrm>
          <a:prstGeom prst="rect">
            <a:avLst/>
          </a:prstGeom>
        </p:spPr>
        <p:txBody>
          <a:bodyPr/>
          <a:lstStyle>
            <a:lvl1pPr>
              <a:defRPr>
                <a:solidFill>
                  <a:srgbClr val="022A3A"/>
                </a:solidFill>
              </a:defRPr>
            </a:lvl1pPr>
            <a:lvl2pPr>
              <a:defRPr>
                <a:solidFill>
                  <a:srgbClr val="022A3A"/>
                </a:solidFill>
              </a:defRPr>
            </a:lvl2pPr>
            <a:lvl3pPr>
              <a:defRPr>
                <a:solidFill>
                  <a:srgbClr val="022A3A"/>
                </a:solidFill>
              </a:defRPr>
            </a:lvl3pPr>
            <a:lvl4pPr>
              <a:defRPr>
                <a:solidFill>
                  <a:srgbClr val="022A3A"/>
                </a:solidFill>
              </a:defRPr>
            </a:lvl4pPr>
            <a:lvl5pPr>
              <a:defRPr>
                <a:solidFill>
                  <a:srgbClr val="022A3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40E9EF9F-8888-9A4E-84C8-DC70C4AC997B}"/>
              </a:ext>
            </a:extLst>
          </p:cNvPr>
          <p:cNvPicPr>
            <a:picLocks noChangeAspect="1"/>
          </p:cNvPicPr>
          <p:nvPr userDrawn="1"/>
        </p:nvPicPr>
        <p:blipFill>
          <a:blip r:embed="rId2"/>
          <a:stretch>
            <a:fillRect/>
          </a:stretch>
        </p:blipFill>
        <p:spPr>
          <a:xfrm>
            <a:off x="7402537" y="0"/>
            <a:ext cx="4789462" cy="6858000"/>
          </a:xfrm>
          <a:prstGeom prst="rect">
            <a:avLst/>
          </a:prstGeom>
        </p:spPr>
      </p:pic>
    </p:spTree>
    <p:extLst>
      <p:ext uri="{BB962C8B-B14F-4D97-AF65-F5344CB8AC3E}">
        <p14:creationId xmlns:p14="http://schemas.microsoft.com/office/powerpoint/2010/main" val="3163590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01ADCC-8C82-5748-93E6-44126044B5A5}"/>
              </a:ext>
            </a:extLst>
          </p:cNvPr>
          <p:cNvSpPr>
            <a:spLocks noGrp="1"/>
          </p:cNvSpPr>
          <p:nvPr>
            <p:ph type="title" hasCustomPrompt="1"/>
          </p:nvPr>
        </p:nvSpPr>
        <p:spPr>
          <a:xfrm>
            <a:off x="469232" y="525546"/>
            <a:ext cx="5940114" cy="1325563"/>
          </a:xfrm>
          <a:prstGeom prst="rect">
            <a:avLst/>
          </a:prstGeom>
        </p:spPr>
        <p:txBody>
          <a:bodyPr/>
          <a:lstStyle>
            <a:lvl1pPr>
              <a:defRPr>
                <a:solidFill>
                  <a:srgbClr val="022A3A"/>
                </a:solidFill>
                <a:latin typeface="Rockwell" panose="02060603020205020403" pitchFamily="18" charset="77"/>
              </a:defRPr>
            </a:lvl1pPr>
          </a:lstStyle>
          <a:p>
            <a:r>
              <a:rPr lang="en-US"/>
              <a:t>Headline</a:t>
            </a:r>
          </a:p>
        </p:txBody>
      </p:sp>
      <p:sp>
        <p:nvSpPr>
          <p:cNvPr id="5" name="Text Placeholder 2">
            <a:extLst>
              <a:ext uri="{FF2B5EF4-FFF2-40B4-BE49-F238E27FC236}">
                <a16:creationId xmlns:a16="http://schemas.microsoft.com/office/drawing/2014/main" id="{8C364C79-E7F4-1045-901E-19F1A8CC33C5}"/>
              </a:ext>
            </a:extLst>
          </p:cNvPr>
          <p:cNvSpPr>
            <a:spLocks noGrp="1"/>
          </p:cNvSpPr>
          <p:nvPr>
            <p:ph type="body" sz="quarter" idx="10"/>
          </p:nvPr>
        </p:nvSpPr>
        <p:spPr>
          <a:xfrm>
            <a:off x="469900" y="2213812"/>
            <a:ext cx="5939446" cy="3588782"/>
          </a:xfrm>
          <a:prstGeom prst="rect">
            <a:avLst/>
          </a:prstGeom>
        </p:spPr>
        <p:txBody>
          <a:bodyPr/>
          <a:lstStyle>
            <a:lvl1pPr>
              <a:defRPr>
                <a:solidFill>
                  <a:srgbClr val="022A3A"/>
                </a:solidFill>
              </a:defRPr>
            </a:lvl1pPr>
            <a:lvl2pPr>
              <a:defRPr>
                <a:solidFill>
                  <a:srgbClr val="022A3A"/>
                </a:solidFill>
              </a:defRPr>
            </a:lvl2pPr>
            <a:lvl3pPr>
              <a:defRPr>
                <a:solidFill>
                  <a:srgbClr val="022A3A"/>
                </a:solidFill>
              </a:defRPr>
            </a:lvl3pPr>
            <a:lvl4pPr>
              <a:defRPr>
                <a:solidFill>
                  <a:srgbClr val="022A3A"/>
                </a:solidFill>
              </a:defRPr>
            </a:lvl4pPr>
            <a:lvl5pPr>
              <a:defRPr>
                <a:solidFill>
                  <a:srgbClr val="022A3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FB159DA-CD2C-A343-81A6-0F835FF72255}"/>
              </a:ext>
            </a:extLst>
          </p:cNvPr>
          <p:cNvPicPr>
            <a:picLocks noChangeAspect="1"/>
          </p:cNvPicPr>
          <p:nvPr userDrawn="1"/>
        </p:nvPicPr>
        <p:blipFill>
          <a:blip r:embed="rId2"/>
          <a:stretch>
            <a:fillRect/>
          </a:stretch>
        </p:blipFill>
        <p:spPr>
          <a:xfrm>
            <a:off x="7402538" y="0"/>
            <a:ext cx="4789462" cy="6858000"/>
          </a:xfrm>
          <a:prstGeom prst="rect">
            <a:avLst/>
          </a:prstGeom>
        </p:spPr>
      </p:pic>
    </p:spTree>
    <p:extLst>
      <p:ext uri="{BB962C8B-B14F-4D97-AF65-F5344CB8AC3E}">
        <p14:creationId xmlns:p14="http://schemas.microsoft.com/office/powerpoint/2010/main" val="33161470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Section Head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01ADCC-8C82-5748-93E6-44126044B5A5}"/>
              </a:ext>
            </a:extLst>
          </p:cNvPr>
          <p:cNvSpPr>
            <a:spLocks noGrp="1"/>
          </p:cNvSpPr>
          <p:nvPr>
            <p:ph type="title" hasCustomPrompt="1"/>
          </p:nvPr>
        </p:nvSpPr>
        <p:spPr>
          <a:xfrm>
            <a:off x="469232" y="525546"/>
            <a:ext cx="5940114" cy="1325563"/>
          </a:xfrm>
          <a:prstGeom prst="rect">
            <a:avLst/>
          </a:prstGeom>
        </p:spPr>
        <p:txBody>
          <a:bodyPr/>
          <a:lstStyle>
            <a:lvl1pPr>
              <a:defRPr>
                <a:solidFill>
                  <a:srgbClr val="022A3A"/>
                </a:solidFill>
                <a:latin typeface="Rockwell" panose="02060603020205020403" pitchFamily="18" charset="77"/>
              </a:defRPr>
            </a:lvl1pPr>
          </a:lstStyle>
          <a:p>
            <a:r>
              <a:rPr lang="en-US"/>
              <a:t>Headline</a:t>
            </a:r>
          </a:p>
        </p:txBody>
      </p:sp>
      <p:sp>
        <p:nvSpPr>
          <p:cNvPr id="5" name="Text Placeholder 2">
            <a:extLst>
              <a:ext uri="{FF2B5EF4-FFF2-40B4-BE49-F238E27FC236}">
                <a16:creationId xmlns:a16="http://schemas.microsoft.com/office/drawing/2014/main" id="{8C364C79-E7F4-1045-901E-19F1A8CC33C5}"/>
              </a:ext>
            </a:extLst>
          </p:cNvPr>
          <p:cNvSpPr>
            <a:spLocks noGrp="1"/>
          </p:cNvSpPr>
          <p:nvPr>
            <p:ph type="body" sz="quarter" idx="10"/>
          </p:nvPr>
        </p:nvSpPr>
        <p:spPr>
          <a:xfrm>
            <a:off x="469900" y="2213812"/>
            <a:ext cx="5939446" cy="3588782"/>
          </a:xfrm>
          <a:prstGeom prst="rect">
            <a:avLst/>
          </a:prstGeom>
        </p:spPr>
        <p:txBody>
          <a:bodyPr/>
          <a:lstStyle>
            <a:lvl1pPr>
              <a:defRPr>
                <a:solidFill>
                  <a:srgbClr val="022A3A"/>
                </a:solidFill>
              </a:defRPr>
            </a:lvl1pPr>
            <a:lvl2pPr>
              <a:defRPr>
                <a:solidFill>
                  <a:srgbClr val="022A3A"/>
                </a:solidFill>
              </a:defRPr>
            </a:lvl2pPr>
            <a:lvl3pPr>
              <a:defRPr>
                <a:solidFill>
                  <a:srgbClr val="022A3A"/>
                </a:solidFill>
              </a:defRPr>
            </a:lvl3pPr>
            <a:lvl4pPr>
              <a:defRPr>
                <a:solidFill>
                  <a:srgbClr val="022A3A"/>
                </a:solidFill>
              </a:defRPr>
            </a:lvl4pPr>
            <a:lvl5pPr>
              <a:defRPr>
                <a:solidFill>
                  <a:srgbClr val="022A3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FB159DA-CD2C-A343-81A6-0F835FF722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85888" y="0"/>
            <a:ext cx="4706112" cy="6858000"/>
          </a:xfrm>
          <a:prstGeom prst="rect">
            <a:avLst/>
          </a:prstGeom>
        </p:spPr>
      </p:pic>
    </p:spTree>
    <p:extLst>
      <p:ext uri="{BB962C8B-B14F-4D97-AF65-F5344CB8AC3E}">
        <p14:creationId xmlns:p14="http://schemas.microsoft.com/office/powerpoint/2010/main" val="597949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Section Head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01ADCC-8C82-5748-93E6-44126044B5A5}"/>
              </a:ext>
            </a:extLst>
          </p:cNvPr>
          <p:cNvSpPr>
            <a:spLocks noGrp="1"/>
          </p:cNvSpPr>
          <p:nvPr>
            <p:ph type="title" hasCustomPrompt="1"/>
          </p:nvPr>
        </p:nvSpPr>
        <p:spPr>
          <a:xfrm>
            <a:off x="1332170" y="1476522"/>
            <a:ext cx="6007768" cy="1325563"/>
          </a:xfrm>
          <a:prstGeom prst="rect">
            <a:avLst/>
          </a:prstGeom>
        </p:spPr>
        <p:txBody>
          <a:bodyPr/>
          <a:lstStyle>
            <a:lvl1pPr>
              <a:defRPr>
                <a:solidFill>
                  <a:srgbClr val="022A3A"/>
                </a:solidFill>
                <a:latin typeface="Rockwell" panose="02060603020205020403" pitchFamily="18" charset="77"/>
              </a:defRPr>
            </a:lvl1pPr>
          </a:lstStyle>
          <a:p>
            <a:r>
              <a:rPr lang="en-US"/>
              <a:t>Headline</a:t>
            </a:r>
          </a:p>
        </p:txBody>
      </p:sp>
      <p:sp>
        <p:nvSpPr>
          <p:cNvPr id="3" name="Text Placeholder 2">
            <a:extLst>
              <a:ext uri="{FF2B5EF4-FFF2-40B4-BE49-F238E27FC236}">
                <a16:creationId xmlns:a16="http://schemas.microsoft.com/office/drawing/2014/main" id="{4E149EC7-E7FA-0A40-ABCC-21C7923D2BA9}"/>
              </a:ext>
            </a:extLst>
          </p:cNvPr>
          <p:cNvSpPr>
            <a:spLocks noGrp="1"/>
          </p:cNvSpPr>
          <p:nvPr>
            <p:ph type="body" sz="quarter" idx="10"/>
          </p:nvPr>
        </p:nvSpPr>
        <p:spPr>
          <a:xfrm>
            <a:off x="1332838" y="3164788"/>
            <a:ext cx="6007100" cy="3367838"/>
          </a:xfrm>
          <a:prstGeom prst="rect">
            <a:avLst/>
          </a:prstGeom>
        </p:spPr>
        <p:txBody>
          <a:bodyPr/>
          <a:lstStyle>
            <a:lvl1pPr>
              <a:defRPr>
                <a:solidFill>
                  <a:srgbClr val="022A3A"/>
                </a:solidFill>
              </a:defRPr>
            </a:lvl1pPr>
            <a:lvl2pPr>
              <a:defRPr>
                <a:solidFill>
                  <a:srgbClr val="022A3A"/>
                </a:solidFill>
              </a:defRPr>
            </a:lvl2pPr>
            <a:lvl3pPr>
              <a:defRPr>
                <a:solidFill>
                  <a:srgbClr val="022A3A"/>
                </a:solidFill>
              </a:defRPr>
            </a:lvl3pPr>
            <a:lvl4pPr>
              <a:defRPr>
                <a:solidFill>
                  <a:srgbClr val="022A3A"/>
                </a:solidFill>
              </a:defRPr>
            </a:lvl4pPr>
            <a:lvl5pPr>
              <a:defRPr>
                <a:solidFill>
                  <a:srgbClr val="022A3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740C7E21-6FCE-3E4A-94DE-A34B5E51ED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93572" y="5795859"/>
            <a:ext cx="1390650" cy="1112941"/>
          </a:xfrm>
          <a:prstGeom prst="rect">
            <a:avLst/>
          </a:prstGeom>
        </p:spPr>
      </p:pic>
      <p:pic>
        <p:nvPicPr>
          <p:cNvPr id="4" name="Picture 3">
            <a:extLst>
              <a:ext uri="{FF2B5EF4-FFF2-40B4-BE49-F238E27FC236}">
                <a16:creationId xmlns:a16="http://schemas.microsoft.com/office/drawing/2014/main" id="{AD9B42DE-0255-EA45-894D-F5A4131677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7" name="Rectangle 6">
            <a:extLst>
              <a:ext uri="{FF2B5EF4-FFF2-40B4-BE49-F238E27FC236}">
                <a16:creationId xmlns:a16="http://schemas.microsoft.com/office/drawing/2014/main" id="{19B580E1-219E-D94F-A161-427B38F565D0}"/>
              </a:ext>
            </a:extLst>
          </p:cNvPr>
          <p:cNvSpPr/>
          <p:nvPr userDrawn="1"/>
        </p:nvSpPr>
        <p:spPr>
          <a:xfrm>
            <a:off x="0" y="0"/>
            <a:ext cx="12192000" cy="6858000"/>
          </a:xfrm>
          <a:prstGeom prst="rect">
            <a:avLst/>
          </a:prstGeom>
          <a:solidFill>
            <a:srgbClr val="022A3A">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58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771A0E-60B0-D749-848C-48C506DE74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36" y="3639"/>
            <a:ext cx="12197135" cy="6850724"/>
          </a:xfrm>
          <a:prstGeom prst="rect">
            <a:avLst/>
          </a:prstGeom>
        </p:spPr>
      </p:pic>
      <p:sp>
        <p:nvSpPr>
          <p:cNvPr id="7" name="Title 6">
            <a:extLst>
              <a:ext uri="{FF2B5EF4-FFF2-40B4-BE49-F238E27FC236}">
                <a16:creationId xmlns:a16="http://schemas.microsoft.com/office/drawing/2014/main" id="{AB663B21-5E48-3249-BA01-E74A3726D526}"/>
              </a:ext>
            </a:extLst>
          </p:cNvPr>
          <p:cNvSpPr>
            <a:spLocks noGrp="1"/>
          </p:cNvSpPr>
          <p:nvPr>
            <p:ph type="title" hasCustomPrompt="1"/>
          </p:nvPr>
        </p:nvSpPr>
        <p:spPr>
          <a:xfrm>
            <a:off x="835631" y="997492"/>
            <a:ext cx="10515600" cy="1325563"/>
          </a:xfrm>
          <a:prstGeom prst="rect">
            <a:avLst/>
          </a:prstGeom>
        </p:spPr>
        <p:txBody>
          <a:bodyPr>
            <a:normAutofit/>
          </a:bodyPr>
          <a:lstStyle>
            <a:lvl1pPr algn="ctr">
              <a:defRPr sz="3600" b="0" i="0">
                <a:solidFill>
                  <a:schemeClr val="bg1"/>
                </a:solidFill>
                <a:latin typeface="Rockwell" panose="02060603020205020403" pitchFamily="18" charset="77"/>
              </a:defRPr>
            </a:lvl1pPr>
          </a:lstStyle>
          <a:p>
            <a:r>
              <a:rPr lang="en-US"/>
              <a:t>Quote Here</a:t>
            </a:r>
          </a:p>
        </p:txBody>
      </p:sp>
    </p:spTree>
    <p:extLst>
      <p:ext uri="{BB962C8B-B14F-4D97-AF65-F5344CB8AC3E}">
        <p14:creationId xmlns:p14="http://schemas.microsoft.com/office/powerpoint/2010/main" val="218021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Section Head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01ADCC-8C82-5748-93E6-44126044B5A5}"/>
              </a:ext>
            </a:extLst>
          </p:cNvPr>
          <p:cNvSpPr>
            <a:spLocks noGrp="1"/>
          </p:cNvSpPr>
          <p:nvPr>
            <p:ph type="title" hasCustomPrompt="1"/>
          </p:nvPr>
        </p:nvSpPr>
        <p:spPr>
          <a:xfrm>
            <a:off x="1332170" y="1476522"/>
            <a:ext cx="6007768" cy="1325563"/>
          </a:xfrm>
          <a:prstGeom prst="rect">
            <a:avLst/>
          </a:prstGeom>
        </p:spPr>
        <p:txBody>
          <a:bodyPr/>
          <a:lstStyle>
            <a:lvl1pPr>
              <a:defRPr>
                <a:solidFill>
                  <a:srgbClr val="022A3A"/>
                </a:solidFill>
                <a:latin typeface="Rockwell" panose="02060603020205020403" pitchFamily="18" charset="77"/>
              </a:defRPr>
            </a:lvl1pPr>
          </a:lstStyle>
          <a:p>
            <a:r>
              <a:rPr lang="en-US"/>
              <a:t>Headline</a:t>
            </a:r>
          </a:p>
        </p:txBody>
      </p:sp>
      <p:sp>
        <p:nvSpPr>
          <p:cNvPr id="3" name="Text Placeholder 2">
            <a:extLst>
              <a:ext uri="{FF2B5EF4-FFF2-40B4-BE49-F238E27FC236}">
                <a16:creationId xmlns:a16="http://schemas.microsoft.com/office/drawing/2014/main" id="{4E149EC7-E7FA-0A40-ABCC-21C7923D2BA9}"/>
              </a:ext>
            </a:extLst>
          </p:cNvPr>
          <p:cNvSpPr>
            <a:spLocks noGrp="1"/>
          </p:cNvSpPr>
          <p:nvPr>
            <p:ph type="body" sz="quarter" idx="10"/>
          </p:nvPr>
        </p:nvSpPr>
        <p:spPr>
          <a:xfrm>
            <a:off x="1332838" y="3164788"/>
            <a:ext cx="6007100" cy="3367838"/>
          </a:xfrm>
          <a:prstGeom prst="rect">
            <a:avLst/>
          </a:prstGeom>
        </p:spPr>
        <p:txBody>
          <a:bodyPr/>
          <a:lstStyle>
            <a:lvl1pPr>
              <a:defRPr>
                <a:solidFill>
                  <a:srgbClr val="022A3A"/>
                </a:solidFill>
              </a:defRPr>
            </a:lvl1pPr>
            <a:lvl2pPr>
              <a:defRPr>
                <a:solidFill>
                  <a:srgbClr val="022A3A"/>
                </a:solidFill>
              </a:defRPr>
            </a:lvl2pPr>
            <a:lvl3pPr>
              <a:defRPr>
                <a:solidFill>
                  <a:srgbClr val="022A3A"/>
                </a:solidFill>
              </a:defRPr>
            </a:lvl3pPr>
            <a:lvl4pPr>
              <a:defRPr>
                <a:solidFill>
                  <a:srgbClr val="022A3A"/>
                </a:solidFill>
              </a:defRPr>
            </a:lvl4pPr>
            <a:lvl5pPr>
              <a:defRPr>
                <a:solidFill>
                  <a:srgbClr val="022A3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740C7E21-6FCE-3E4A-94DE-A34B5E51ED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93572" y="5795859"/>
            <a:ext cx="1390650" cy="1112941"/>
          </a:xfrm>
          <a:prstGeom prst="rect">
            <a:avLst/>
          </a:prstGeom>
        </p:spPr>
      </p:pic>
      <p:pic>
        <p:nvPicPr>
          <p:cNvPr id="4" name="Picture 3">
            <a:extLst>
              <a:ext uri="{FF2B5EF4-FFF2-40B4-BE49-F238E27FC236}">
                <a16:creationId xmlns:a16="http://schemas.microsoft.com/office/drawing/2014/main" id="{AD9B42DE-0255-EA45-894D-F5A4131677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223781" cy="6858000"/>
          </a:xfrm>
          <a:prstGeom prst="rect">
            <a:avLst/>
          </a:prstGeom>
        </p:spPr>
      </p:pic>
      <p:sp>
        <p:nvSpPr>
          <p:cNvPr id="9" name="Rectangle 8">
            <a:extLst>
              <a:ext uri="{FF2B5EF4-FFF2-40B4-BE49-F238E27FC236}">
                <a16:creationId xmlns:a16="http://schemas.microsoft.com/office/drawing/2014/main" id="{96218749-2E94-B74A-8D39-26AD21EF2CEC}"/>
              </a:ext>
            </a:extLst>
          </p:cNvPr>
          <p:cNvSpPr/>
          <p:nvPr userDrawn="1"/>
        </p:nvSpPr>
        <p:spPr>
          <a:xfrm>
            <a:off x="0" y="0"/>
            <a:ext cx="12192000" cy="6858000"/>
          </a:xfrm>
          <a:prstGeom prst="rect">
            <a:avLst/>
          </a:prstGeom>
          <a:solidFill>
            <a:srgbClr val="022A3A">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335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F4ACE8-32FF-9745-BBC2-6F6A791D40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202B4803-B1D6-D446-A6ED-170B44F4EDB3}"/>
              </a:ext>
            </a:extLst>
          </p:cNvPr>
          <p:cNvSpPr/>
          <p:nvPr userDrawn="1"/>
        </p:nvSpPr>
        <p:spPr>
          <a:xfrm>
            <a:off x="0" y="0"/>
            <a:ext cx="12192000" cy="6858000"/>
          </a:xfrm>
          <a:prstGeom prst="rect">
            <a:avLst/>
          </a:prstGeom>
          <a:solidFill>
            <a:srgbClr val="022A3A">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83376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0C7E21-6FCE-3E4A-94DE-A34B5E51ED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93572" y="5795859"/>
            <a:ext cx="1390650" cy="1112941"/>
          </a:xfrm>
          <a:prstGeom prst="rect">
            <a:avLst/>
          </a:prstGeom>
        </p:spPr>
      </p:pic>
      <p:pic>
        <p:nvPicPr>
          <p:cNvPr id="4" name="Picture 3">
            <a:extLst>
              <a:ext uri="{FF2B5EF4-FFF2-40B4-BE49-F238E27FC236}">
                <a16:creationId xmlns:a16="http://schemas.microsoft.com/office/drawing/2014/main" id="{7247DAAB-3D65-6E40-8F10-58AAC53236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FEDA5B0-2121-154C-A059-40ACF29FC507}"/>
              </a:ext>
            </a:extLst>
          </p:cNvPr>
          <p:cNvSpPr/>
          <p:nvPr userDrawn="1"/>
        </p:nvSpPr>
        <p:spPr>
          <a:xfrm>
            <a:off x="0" y="0"/>
            <a:ext cx="12192000" cy="6858000"/>
          </a:xfrm>
          <a:prstGeom prst="rect">
            <a:avLst/>
          </a:prstGeom>
          <a:solidFill>
            <a:srgbClr val="022A3A">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2E7FE4E-CB3C-EE44-8B23-E4FAC4CE40EF}"/>
              </a:ext>
            </a:extLst>
          </p:cNvPr>
          <p:cNvSpPr>
            <a:spLocks noGrp="1"/>
          </p:cNvSpPr>
          <p:nvPr>
            <p:ph type="sldNum" sz="quarter" idx="4"/>
          </p:nvPr>
        </p:nvSpPr>
        <p:spPr>
          <a:xfrm>
            <a:off x="207818" y="224589"/>
            <a:ext cx="497006" cy="365125"/>
          </a:xfrm>
          <a:prstGeom prst="rect">
            <a:avLst/>
          </a:prstGeom>
        </p:spPr>
        <p:txBody>
          <a:bodyPr/>
          <a:lstStyle>
            <a:lvl1pPr>
              <a:defRPr sz="1400">
                <a:solidFill>
                  <a:schemeClr val="bg2">
                    <a:lumMod val="50000"/>
                  </a:schemeClr>
                </a:solidFill>
              </a:defRPr>
            </a:lvl1pPr>
          </a:lstStyle>
          <a:p>
            <a:fld id="{B3E894B8-BF36-0B4C-AD45-C2FD8BFC5686}" type="slidenum">
              <a:rPr lang="en-US" smtClean="0"/>
              <a:pPr/>
              <a:t>‹#›</a:t>
            </a:fld>
            <a:endParaRPr lang="en-US"/>
          </a:p>
        </p:txBody>
      </p:sp>
    </p:spTree>
    <p:extLst>
      <p:ext uri="{BB962C8B-B14F-4D97-AF65-F5344CB8AC3E}">
        <p14:creationId xmlns:p14="http://schemas.microsoft.com/office/powerpoint/2010/main" val="8349988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0C7E21-6FCE-3E4A-94DE-A34B5E51ED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93572" y="5795859"/>
            <a:ext cx="1390650" cy="1112941"/>
          </a:xfrm>
          <a:prstGeom prst="rect">
            <a:avLst/>
          </a:prstGeom>
        </p:spPr>
      </p:pic>
      <p:pic>
        <p:nvPicPr>
          <p:cNvPr id="4" name="Picture 3">
            <a:extLst>
              <a:ext uri="{FF2B5EF4-FFF2-40B4-BE49-F238E27FC236}">
                <a16:creationId xmlns:a16="http://schemas.microsoft.com/office/drawing/2014/main" id="{7247DAAB-3D65-6E40-8F10-58AAC53236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FEDA5B0-2121-154C-A059-40ACF29FC507}"/>
              </a:ext>
            </a:extLst>
          </p:cNvPr>
          <p:cNvSpPr/>
          <p:nvPr userDrawn="1"/>
        </p:nvSpPr>
        <p:spPr>
          <a:xfrm>
            <a:off x="0" y="0"/>
            <a:ext cx="12192000" cy="6858000"/>
          </a:xfrm>
          <a:prstGeom prst="rect">
            <a:avLst/>
          </a:prstGeom>
          <a:solidFill>
            <a:srgbClr val="022A3A">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04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Section Head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01ADCC-8C82-5748-93E6-44126044B5A5}"/>
              </a:ext>
            </a:extLst>
          </p:cNvPr>
          <p:cNvSpPr>
            <a:spLocks noGrp="1"/>
          </p:cNvSpPr>
          <p:nvPr>
            <p:ph type="title" hasCustomPrompt="1"/>
          </p:nvPr>
        </p:nvSpPr>
        <p:spPr>
          <a:xfrm>
            <a:off x="5392106" y="525546"/>
            <a:ext cx="6007768" cy="1325563"/>
          </a:xfrm>
          <a:prstGeom prst="rect">
            <a:avLst/>
          </a:prstGeom>
        </p:spPr>
        <p:txBody>
          <a:bodyPr/>
          <a:lstStyle>
            <a:lvl1pPr>
              <a:defRPr>
                <a:solidFill>
                  <a:srgbClr val="022A3A"/>
                </a:solidFill>
                <a:latin typeface="Rockwell" panose="02060603020205020403" pitchFamily="18" charset="77"/>
              </a:defRPr>
            </a:lvl1pPr>
          </a:lstStyle>
          <a:p>
            <a:r>
              <a:rPr lang="en-US"/>
              <a:t>Headline</a:t>
            </a:r>
          </a:p>
        </p:txBody>
      </p:sp>
      <p:sp>
        <p:nvSpPr>
          <p:cNvPr id="3" name="Text Placeholder 2">
            <a:extLst>
              <a:ext uri="{FF2B5EF4-FFF2-40B4-BE49-F238E27FC236}">
                <a16:creationId xmlns:a16="http://schemas.microsoft.com/office/drawing/2014/main" id="{4E149EC7-E7FA-0A40-ABCC-21C7923D2BA9}"/>
              </a:ext>
            </a:extLst>
          </p:cNvPr>
          <p:cNvSpPr>
            <a:spLocks noGrp="1"/>
          </p:cNvSpPr>
          <p:nvPr>
            <p:ph type="body" sz="quarter" idx="10"/>
          </p:nvPr>
        </p:nvSpPr>
        <p:spPr>
          <a:xfrm>
            <a:off x="5392774" y="2213812"/>
            <a:ext cx="6007100" cy="3367838"/>
          </a:xfrm>
          <a:prstGeom prst="rect">
            <a:avLst/>
          </a:prstGeom>
        </p:spPr>
        <p:txBody>
          <a:bodyPr/>
          <a:lstStyle>
            <a:lvl1pPr>
              <a:defRPr>
                <a:solidFill>
                  <a:srgbClr val="022A3A"/>
                </a:solidFill>
              </a:defRPr>
            </a:lvl1pPr>
            <a:lvl2pPr>
              <a:defRPr>
                <a:solidFill>
                  <a:srgbClr val="022A3A"/>
                </a:solidFill>
              </a:defRPr>
            </a:lvl2pPr>
            <a:lvl3pPr>
              <a:defRPr>
                <a:solidFill>
                  <a:srgbClr val="022A3A"/>
                </a:solidFill>
              </a:defRPr>
            </a:lvl3pPr>
            <a:lvl4pPr>
              <a:defRPr>
                <a:solidFill>
                  <a:srgbClr val="022A3A"/>
                </a:solidFill>
              </a:defRPr>
            </a:lvl4pPr>
            <a:lvl5pPr>
              <a:defRPr>
                <a:solidFill>
                  <a:srgbClr val="022A3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4ED3CDD5-C5AF-004B-B471-67531889C421}"/>
              </a:ext>
            </a:extLst>
          </p:cNvPr>
          <p:cNvPicPr>
            <a:picLocks noChangeAspect="1"/>
          </p:cNvPicPr>
          <p:nvPr userDrawn="1"/>
        </p:nvPicPr>
        <p:blipFill>
          <a:blip r:embed="rId2"/>
          <a:stretch>
            <a:fillRect/>
          </a:stretch>
        </p:blipFill>
        <p:spPr>
          <a:xfrm>
            <a:off x="0" y="0"/>
            <a:ext cx="4789461" cy="6858000"/>
          </a:xfrm>
          <a:prstGeom prst="rect">
            <a:avLst/>
          </a:prstGeom>
        </p:spPr>
      </p:pic>
      <p:pic>
        <p:nvPicPr>
          <p:cNvPr id="7" name="Picture 6">
            <a:extLst>
              <a:ext uri="{FF2B5EF4-FFF2-40B4-BE49-F238E27FC236}">
                <a16:creationId xmlns:a16="http://schemas.microsoft.com/office/drawing/2014/main" id="{6975717E-E1BF-A441-8ED1-CFF06F913E9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802710" y="5742324"/>
            <a:ext cx="1390649" cy="1112098"/>
          </a:xfrm>
          <a:prstGeom prst="rect">
            <a:avLst/>
          </a:prstGeom>
        </p:spPr>
      </p:pic>
    </p:spTree>
    <p:extLst>
      <p:ext uri="{BB962C8B-B14F-4D97-AF65-F5344CB8AC3E}">
        <p14:creationId xmlns:p14="http://schemas.microsoft.com/office/powerpoint/2010/main" val="1929374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Section Head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01ADCC-8C82-5748-93E6-44126044B5A5}"/>
              </a:ext>
            </a:extLst>
          </p:cNvPr>
          <p:cNvSpPr>
            <a:spLocks noGrp="1"/>
          </p:cNvSpPr>
          <p:nvPr>
            <p:ph type="title" hasCustomPrompt="1"/>
          </p:nvPr>
        </p:nvSpPr>
        <p:spPr>
          <a:xfrm>
            <a:off x="5392106" y="525546"/>
            <a:ext cx="6007768" cy="1325563"/>
          </a:xfrm>
          <a:prstGeom prst="rect">
            <a:avLst/>
          </a:prstGeom>
        </p:spPr>
        <p:txBody>
          <a:bodyPr/>
          <a:lstStyle>
            <a:lvl1pPr>
              <a:defRPr>
                <a:solidFill>
                  <a:srgbClr val="022A3A"/>
                </a:solidFill>
                <a:latin typeface="Rockwell" panose="02060603020205020403" pitchFamily="18" charset="77"/>
              </a:defRPr>
            </a:lvl1pPr>
          </a:lstStyle>
          <a:p>
            <a:r>
              <a:rPr lang="en-US"/>
              <a:t>Headline</a:t>
            </a:r>
          </a:p>
        </p:txBody>
      </p:sp>
      <p:sp>
        <p:nvSpPr>
          <p:cNvPr id="3" name="Text Placeholder 2">
            <a:extLst>
              <a:ext uri="{FF2B5EF4-FFF2-40B4-BE49-F238E27FC236}">
                <a16:creationId xmlns:a16="http://schemas.microsoft.com/office/drawing/2014/main" id="{4E149EC7-E7FA-0A40-ABCC-21C7923D2BA9}"/>
              </a:ext>
            </a:extLst>
          </p:cNvPr>
          <p:cNvSpPr>
            <a:spLocks noGrp="1"/>
          </p:cNvSpPr>
          <p:nvPr>
            <p:ph type="body" sz="quarter" idx="10"/>
          </p:nvPr>
        </p:nvSpPr>
        <p:spPr>
          <a:xfrm>
            <a:off x="5392774" y="2213812"/>
            <a:ext cx="6007100" cy="3367838"/>
          </a:xfrm>
          <a:prstGeom prst="rect">
            <a:avLst/>
          </a:prstGeom>
        </p:spPr>
        <p:txBody>
          <a:bodyPr/>
          <a:lstStyle>
            <a:lvl1pPr>
              <a:defRPr>
                <a:solidFill>
                  <a:srgbClr val="022A3A"/>
                </a:solidFill>
              </a:defRPr>
            </a:lvl1pPr>
            <a:lvl2pPr>
              <a:defRPr>
                <a:solidFill>
                  <a:srgbClr val="022A3A"/>
                </a:solidFill>
              </a:defRPr>
            </a:lvl2pPr>
            <a:lvl3pPr>
              <a:defRPr>
                <a:solidFill>
                  <a:srgbClr val="022A3A"/>
                </a:solidFill>
              </a:defRPr>
            </a:lvl3pPr>
            <a:lvl4pPr>
              <a:defRPr>
                <a:solidFill>
                  <a:srgbClr val="022A3A"/>
                </a:solidFill>
              </a:defRPr>
            </a:lvl4pPr>
            <a:lvl5pPr>
              <a:defRPr>
                <a:solidFill>
                  <a:srgbClr val="022A3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A43275EE-9B54-8743-BCBA-EA89C9AF20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840" y="0"/>
            <a:ext cx="4789459" cy="6858000"/>
          </a:xfrm>
          <a:prstGeom prst="rect">
            <a:avLst/>
          </a:prstGeom>
        </p:spPr>
      </p:pic>
      <p:pic>
        <p:nvPicPr>
          <p:cNvPr id="6" name="Picture 5">
            <a:extLst>
              <a:ext uri="{FF2B5EF4-FFF2-40B4-BE49-F238E27FC236}">
                <a16:creationId xmlns:a16="http://schemas.microsoft.com/office/drawing/2014/main" id="{812A1C75-1211-C54C-B4AA-F44FC65A0FD2}"/>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802710" y="5742324"/>
            <a:ext cx="1390649" cy="1112098"/>
          </a:xfrm>
          <a:prstGeom prst="rect">
            <a:avLst/>
          </a:prstGeom>
        </p:spPr>
      </p:pic>
    </p:spTree>
    <p:extLst>
      <p:ext uri="{BB962C8B-B14F-4D97-AF65-F5344CB8AC3E}">
        <p14:creationId xmlns:p14="http://schemas.microsoft.com/office/powerpoint/2010/main" val="26446633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Section Head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01ADCC-8C82-5748-93E6-44126044B5A5}"/>
              </a:ext>
            </a:extLst>
          </p:cNvPr>
          <p:cNvSpPr>
            <a:spLocks noGrp="1"/>
          </p:cNvSpPr>
          <p:nvPr>
            <p:ph type="title" hasCustomPrompt="1"/>
          </p:nvPr>
        </p:nvSpPr>
        <p:spPr>
          <a:xfrm>
            <a:off x="5392106" y="525546"/>
            <a:ext cx="6007768" cy="1325563"/>
          </a:xfrm>
          <a:prstGeom prst="rect">
            <a:avLst/>
          </a:prstGeom>
        </p:spPr>
        <p:txBody>
          <a:bodyPr/>
          <a:lstStyle>
            <a:lvl1pPr>
              <a:defRPr>
                <a:solidFill>
                  <a:srgbClr val="022A3A"/>
                </a:solidFill>
                <a:latin typeface="Rockwell" panose="02060603020205020403" pitchFamily="18" charset="77"/>
              </a:defRPr>
            </a:lvl1pPr>
          </a:lstStyle>
          <a:p>
            <a:r>
              <a:rPr lang="en-US"/>
              <a:t>Headline</a:t>
            </a:r>
          </a:p>
        </p:txBody>
      </p:sp>
      <p:sp>
        <p:nvSpPr>
          <p:cNvPr id="3" name="Text Placeholder 2">
            <a:extLst>
              <a:ext uri="{FF2B5EF4-FFF2-40B4-BE49-F238E27FC236}">
                <a16:creationId xmlns:a16="http://schemas.microsoft.com/office/drawing/2014/main" id="{4E149EC7-E7FA-0A40-ABCC-21C7923D2BA9}"/>
              </a:ext>
            </a:extLst>
          </p:cNvPr>
          <p:cNvSpPr>
            <a:spLocks noGrp="1"/>
          </p:cNvSpPr>
          <p:nvPr>
            <p:ph type="body" sz="quarter" idx="10"/>
          </p:nvPr>
        </p:nvSpPr>
        <p:spPr>
          <a:xfrm>
            <a:off x="5392774" y="2213812"/>
            <a:ext cx="6007100" cy="3367838"/>
          </a:xfrm>
          <a:prstGeom prst="rect">
            <a:avLst/>
          </a:prstGeom>
        </p:spPr>
        <p:txBody>
          <a:bodyPr/>
          <a:lstStyle>
            <a:lvl1pPr>
              <a:defRPr>
                <a:solidFill>
                  <a:srgbClr val="022A3A"/>
                </a:solidFill>
              </a:defRPr>
            </a:lvl1pPr>
            <a:lvl2pPr>
              <a:defRPr>
                <a:solidFill>
                  <a:srgbClr val="022A3A"/>
                </a:solidFill>
              </a:defRPr>
            </a:lvl2pPr>
            <a:lvl3pPr>
              <a:defRPr>
                <a:solidFill>
                  <a:srgbClr val="022A3A"/>
                </a:solidFill>
              </a:defRPr>
            </a:lvl3pPr>
            <a:lvl4pPr>
              <a:defRPr>
                <a:solidFill>
                  <a:srgbClr val="022A3A"/>
                </a:solidFill>
              </a:defRPr>
            </a:lvl4pPr>
            <a:lvl5pPr>
              <a:defRPr>
                <a:solidFill>
                  <a:srgbClr val="022A3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7E93C220-21A1-2940-8FDD-03BABFB81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4790209" cy="6855246"/>
          </a:xfrm>
          <a:prstGeom prst="rect">
            <a:avLst/>
          </a:prstGeom>
        </p:spPr>
      </p:pic>
      <p:pic>
        <p:nvPicPr>
          <p:cNvPr id="6" name="Picture 5">
            <a:extLst>
              <a:ext uri="{FF2B5EF4-FFF2-40B4-BE49-F238E27FC236}">
                <a16:creationId xmlns:a16="http://schemas.microsoft.com/office/drawing/2014/main" id="{27D50077-07EA-324D-85E8-C52B45BD5EE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802710" y="5742324"/>
            <a:ext cx="1390649" cy="1112098"/>
          </a:xfrm>
          <a:prstGeom prst="rect">
            <a:avLst/>
          </a:prstGeom>
        </p:spPr>
      </p:pic>
    </p:spTree>
    <p:extLst>
      <p:ext uri="{BB962C8B-B14F-4D97-AF65-F5344CB8AC3E}">
        <p14:creationId xmlns:p14="http://schemas.microsoft.com/office/powerpoint/2010/main" val="27652769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Section Heade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01ADCC-8C82-5748-93E6-44126044B5A5}"/>
              </a:ext>
            </a:extLst>
          </p:cNvPr>
          <p:cNvSpPr>
            <a:spLocks noGrp="1"/>
          </p:cNvSpPr>
          <p:nvPr>
            <p:ph type="title" hasCustomPrompt="1"/>
          </p:nvPr>
        </p:nvSpPr>
        <p:spPr>
          <a:xfrm>
            <a:off x="5392106" y="525546"/>
            <a:ext cx="6007768" cy="1325563"/>
          </a:xfrm>
          <a:prstGeom prst="rect">
            <a:avLst/>
          </a:prstGeom>
        </p:spPr>
        <p:txBody>
          <a:bodyPr/>
          <a:lstStyle>
            <a:lvl1pPr>
              <a:defRPr>
                <a:solidFill>
                  <a:srgbClr val="022A3A"/>
                </a:solidFill>
                <a:latin typeface="Rockwell" panose="02060603020205020403" pitchFamily="18" charset="77"/>
              </a:defRPr>
            </a:lvl1pPr>
          </a:lstStyle>
          <a:p>
            <a:r>
              <a:rPr lang="en-US"/>
              <a:t>Headline</a:t>
            </a:r>
          </a:p>
        </p:txBody>
      </p:sp>
      <p:sp>
        <p:nvSpPr>
          <p:cNvPr id="3" name="Text Placeholder 2">
            <a:extLst>
              <a:ext uri="{FF2B5EF4-FFF2-40B4-BE49-F238E27FC236}">
                <a16:creationId xmlns:a16="http://schemas.microsoft.com/office/drawing/2014/main" id="{4E149EC7-E7FA-0A40-ABCC-21C7923D2BA9}"/>
              </a:ext>
            </a:extLst>
          </p:cNvPr>
          <p:cNvSpPr>
            <a:spLocks noGrp="1"/>
          </p:cNvSpPr>
          <p:nvPr>
            <p:ph type="body" sz="quarter" idx="10"/>
          </p:nvPr>
        </p:nvSpPr>
        <p:spPr>
          <a:xfrm>
            <a:off x="5392774" y="2213812"/>
            <a:ext cx="6007100" cy="3367838"/>
          </a:xfrm>
          <a:prstGeom prst="rect">
            <a:avLst/>
          </a:prstGeom>
        </p:spPr>
        <p:txBody>
          <a:bodyPr/>
          <a:lstStyle>
            <a:lvl1pPr>
              <a:defRPr>
                <a:solidFill>
                  <a:srgbClr val="022A3A"/>
                </a:solidFill>
              </a:defRPr>
            </a:lvl1pPr>
            <a:lvl2pPr>
              <a:defRPr>
                <a:solidFill>
                  <a:srgbClr val="022A3A"/>
                </a:solidFill>
              </a:defRPr>
            </a:lvl2pPr>
            <a:lvl3pPr>
              <a:defRPr>
                <a:solidFill>
                  <a:srgbClr val="022A3A"/>
                </a:solidFill>
              </a:defRPr>
            </a:lvl3pPr>
            <a:lvl4pPr>
              <a:defRPr>
                <a:solidFill>
                  <a:srgbClr val="022A3A"/>
                </a:solidFill>
              </a:defRPr>
            </a:lvl4pPr>
            <a:lvl5pPr>
              <a:defRPr>
                <a:solidFill>
                  <a:srgbClr val="022A3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740C7E21-6FCE-3E4A-94DE-A34B5E51ED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93572" y="5795859"/>
            <a:ext cx="1390650" cy="1112941"/>
          </a:xfrm>
          <a:prstGeom prst="rect">
            <a:avLst/>
          </a:prstGeom>
        </p:spPr>
      </p:pic>
      <p:pic>
        <p:nvPicPr>
          <p:cNvPr id="4" name="Picture 3">
            <a:extLst>
              <a:ext uri="{FF2B5EF4-FFF2-40B4-BE49-F238E27FC236}">
                <a16:creationId xmlns:a16="http://schemas.microsoft.com/office/drawing/2014/main" id="{FD55525B-BE17-C647-A10E-865768DADC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1999" cy="6858001"/>
          </a:xfrm>
          <a:prstGeom prst="rect">
            <a:avLst/>
          </a:prstGeom>
        </p:spPr>
      </p:pic>
      <p:sp>
        <p:nvSpPr>
          <p:cNvPr id="11" name="Rectangle 10">
            <a:extLst>
              <a:ext uri="{FF2B5EF4-FFF2-40B4-BE49-F238E27FC236}">
                <a16:creationId xmlns:a16="http://schemas.microsoft.com/office/drawing/2014/main" id="{50135C9F-3C7D-874B-A359-3E25870ED3B3}"/>
              </a:ext>
            </a:extLst>
          </p:cNvPr>
          <p:cNvSpPr/>
          <p:nvPr userDrawn="1"/>
        </p:nvSpPr>
        <p:spPr>
          <a:xfrm>
            <a:off x="0" y="0"/>
            <a:ext cx="12192000" cy="6858000"/>
          </a:xfrm>
          <a:prstGeom prst="rect">
            <a:avLst/>
          </a:prstGeom>
          <a:solidFill>
            <a:srgbClr val="022A3A">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0842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01-Blank NavyBran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FFB5B98-7F82-3040-8D99-5C741585C57F}"/>
              </a:ext>
            </a:extLst>
          </p:cNvPr>
          <p:cNvSpPr txBox="1"/>
          <p:nvPr userDrawn="1"/>
        </p:nvSpPr>
        <p:spPr>
          <a:xfrm>
            <a:off x="11361038" y="6425728"/>
            <a:ext cx="626695"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fld id="{BBDA75FA-55F4-DC4B-AB68-20DA6E65A074}" type="slidenum">
              <a:rPr kumimoji="0" lang="en-US" sz="800" b="0" i="0" u="none" strike="noStrike" cap="none" spc="0" normalizeH="0" baseline="0" smtClean="0">
                <a:ln>
                  <a:noFill/>
                </a:ln>
                <a:solidFill>
                  <a:srgbClr val="FFFDF8">
                    <a:alpha val="70000"/>
                  </a:srgbClr>
                </a:solidFill>
                <a:effectLst/>
                <a:uFillTx/>
                <a:latin typeface="Helvetica Light" panose="020B0403020202020204" pitchFamily="34" charset="0"/>
                <a:ea typeface="+mj-ea"/>
                <a:cs typeface="+mj-cs"/>
                <a:sym typeface="Calibri"/>
              </a:rPr>
              <a:pPr marL="0" marR="0" indent="0" algn="r" defTabSz="914400" rtl="0" fontAlgn="auto" latinLnBrk="0" hangingPunct="0">
                <a:lnSpc>
                  <a:spcPct val="100000"/>
                </a:lnSpc>
                <a:spcBef>
                  <a:spcPts val="0"/>
                </a:spcBef>
                <a:spcAft>
                  <a:spcPts val="0"/>
                </a:spcAft>
                <a:buClrTx/>
                <a:buSzTx/>
                <a:buFontTx/>
                <a:buNone/>
                <a:tabLst/>
              </a:pPr>
              <a:t>‹#›</a:t>
            </a:fld>
            <a:endParaRPr kumimoji="0" lang="en-US" sz="1600" b="0" i="0" u="none" strike="noStrike" cap="none" spc="0" normalizeH="0" baseline="0">
              <a:ln>
                <a:noFill/>
              </a:ln>
              <a:solidFill>
                <a:srgbClr val="FFFDF8">
                  <a:alpha val="70000"/>
                </a:srgbClr>
              </a:solidFill>
              <a:effectLst/>
              <a:uFillTx/>
              <a:latin typeface="Helvetica Light" panose="020B0403020202020204" pitchFamily="34" charset="0"/>
              <a:ea typeface="+mj-ea"/>
              <a:cs typeface="+mj-cs"/>
              <a:sym typeface="Calibri"/>
            </a:endParaRPr>
          </a:p>
        </p:txBody>
      </p:sp>
    </p:spTree>
    <p:extLst>
      <p:ext uri="{BB962C8B-B14F-4D97-AF65-F5344CB8AC3E}">
        <p14:creationId xmlns:p14="http://schemas.microsoft.com/office/powerpoint/2010/main" val="419469226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02-Image Displa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B88DFA64-AE55-D140-BF59-C8FEFCE12558}"/>
              </a:ext>
            </a:extLst>
          </p:cNvPr>
          <p:cNvSpPr>
            <a:spLocks noGrp="1"/>
          </p:cNvSpPr>
          <p:nvPr>
            <p:ph type="body" sz="quarter" idx="11" hasCustomPrompt="1"/>
          </p:nvPr>
        </p:nvSpPr>
        <p:spPr>
          <a:xfrm>
            <a:off x="1499483" y="3765175"/>
            <a:ext cx="9273716" cy="1223268"/>
          </a:xfrm>
          <a:prstGeom prst="rect">
            <a:avLst/>
          </a:prstGeom>
        </p:spPr>
        <p:txBody>
          <a:bodyPr anchor="t"/>
          <a:lstStyle>
            <a:lvl1pPr marL="0" indent="0">
              <a:lnSpc>
                <a:spcPct val="100000"/>
              </a:lnSpc>
              <a:buNone/>
              <a:defRPr sz="1800" b="0">
                <a:solidFill>
                  <a:srgbClr val="FFFDF8"/>
                </a:solidFill>
                <a:latin typeface="Helvetica" pitchFamily="2" charset="0"/>
              </a:defRPr>
            </a:lvl1pPr>
            <a:lvl2pPr>
              <a:buNone/>
              <a:defRPr>
                <a:solidFill>
                  <a:srgbClr val="FFFDF8"/>
                </a:solidFill>
                <a:latin typeface="+mn-lt"/>
              </a:defRPr>
            </a:lvl2pPr>
            <a:lvl3pPr>
              <a:buNone/>
              <a:defRPr>
                <a:solidFill>
                  <a:srgbClr val="FFFDF8"/>
                </a:solidFill>
                <a:latin typeface="+mn-lt"/>
              </a:defRPr>
            </a:lvl3pPr>
            <a:lvl4pPr>
              <a:buNone/>
              <a:defRPr>
                <a:solidFill>
                  <a:srgbClr val="FFFDF8"/>
                </a:solidFill>
                <a:latin typeface="+mn-lt"/>
              </a:defRPr>
            </a:lvl4pPr>
            <a:lvl5pPr>
              <a:buNone/>
              <a:defRPr>
                <a:solidFill>
                  <a:srgbClr val="FFFDF8"/>
                </a:solidFill>
                <a:latin typeface="+mn-lt"/>
              </a:defRPr>
            </a:lvl5pPr>
          </a:lstStyle>
          <a:p>
            <a:pPr lvl="0"/>
            <a:r>
              <a:rPr lang="en-US"/>
              <a:t>Subhead</a:t>
            </a:r>
          </a:p>
        </p:txBody>
      </p:sp>
      <p:sp>
        <p:nvSpPr>
          <p:cNvPr id="7" name="Text Placeholder 7">
            <a:extLst>
              <a:ext uri="{FF2B5EF4-FFF2-40B4-BE49-F238E27FC236}">
                <a16:creationId xmlns:a16="http://schemas.microsoft.com/office/drawing/2014/main" id="{309E1648-A0E0-3440-A55B-6E06E41F9EDA}"/>
              </a:ext>
            </a:extLst>
          </p:cNvPr>
          <p:cNvSpPr>
            <a:spLocks noGrp="1"/>
          </p:cNvSpPr>
          <p:nvPr>
            <p:ph type="body" sz="quarter" idx="10" hasCustomPrompt="1"/>
          </p:nvPr>
        </p:nvSpPr>
        <p:spPr>
          <a:xfrm>
            <a:off x="1410346" y="2622589"/>
            <a:ext cx="9358609" cy="1223268"/>
          </a:xfrm>
          <a:prstGeom prst="rect">
            <a:avLst/>
          </a:prstGeom>
        </p:spPr>
        <p:txBody>
          <a:bodyPr anchor="b"/>
          <a:lstStyle>
            <a:lvl1pPr marL="0" indent="0" fontAlgn="b">
              <a:lnSpc>
                <a:spcPts val="7700"/>
              </a:lnSpc>
              <a:buNone/>
              <a:defRPr sz="8000" b="1">
                <a:solidFill>
                  <a:srgbClr val="FFFDF8"/>
                </a:solidFill>
                <a:latin typeface="Helvetica" pitchFamily="2" charset="0"/>
              </a:defRPr>
            </a:lvl1pPr>
            <a:lvl2pPr>
              <a:buNone/>
              <a:defRPr>
                <a:solidFill>
                  <a:srgbClr val="FFFDF8"/>
                </a:solidFill>
                <a:latin typeface="+mn-lt"/>
              </a:defRPr>
            </a:lvl2pPr>
            <a:lvl3pPr>
              <a:buNone/>
              <a:defRPr>
                <a:solidFill>
                  <a:srgbClr val="FFFDF8"/>
                </a:solidFill>
                <a:latin typeface="+mn-lt"/>
              </a:defRPr>
            </a:lvl3pPr>
            <a:lvl4pPr>
              <a:buNone/>
              <a:defRPr>
                <a:solidFill>
                  <a:srgbClr val="FFFDF8"/>
                </a:solidFill>
                <a:latin typeface="+mn-lt"/>
              </a:defRPr>
            </a:lvl4pPr>
            <a:lvl5pPr>
              <a:buNone/>
              <a:defRPr>
                <a:solidFill>
                  <a:srgbClr val="FFFDF8"/>
                </a:solidFill>
                <a:latin typeface="+mn-lt"/>
              </a:defRPr>
            </a:lvl5pPr>
          </a:lstStyle>
          <a:p>
            <a:pPr lvl="0"/>
            <a:r>
              <a:rPr lang="en-US"/>
              <a:t>Display Title</a:t>
            </a:r>
          </a:p>
        </p:txBody>
      </p:sp>
    </p:spTree>
    <p:extLst>
      <p:ext uri="{BB962C8B-B14F-4D97-AF65-F5344CB8AC3E}">
        <p14:creationId xmlns:p14="http://schemas.microsoft.com/office/powerpoint/2010/main" val="2049956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9C675-8DCB-2445-9776-6FE4BAD87F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9B0CDC3-471A-0A4D-997C-054D27E749CC}"/>
              </a:ext>
            </a:extLst>
          </p:cNvPr>
          <p:cNvSpPr/>
          <p:nvPr userDrawn="1"/>
        </p:nvSpPr>
        <p:spPr>
          <a:xfrm>
            <a:off x="8384974" y="1413728"/>
            <a:ext cx="3410417" cy="2264654"/>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a</a:t>
            </a:r>
          </a:p>
        </p:txBody>
      </p:sp>
      <p:sp>
        <p:nvSpPr>
          <p:cNvPr id="6" name="Text Placeholder 5">
            <a:extLst>
              <a:ext uri="{FF2B5EF4-FFF2-40B4-BE49-F238E27FC236}">
                <a16:creationId xmlns:a16="http://schemas.microsoft.com/office/drawing/2014/main" id="{8D5DBC77-2A45-2847-A4EC-706BAA9D1521}"/>
              </a:ext>
            </a:extLst>
          </p:cNvPr>
          <p:cNvSpPr>
            <a:spLocks noGrp="1"/>
          </p:cNvSpPr>
          <p:nvPr>
            <p:ph type="body" sz="quarter" idx="10" hasCustomPrompt="1"/>
          </p:nvPr>
        </p:nvSpPr>
        <p:spPr>
          <a:xfrm>
            <a:off x="8502650" y="1566863"/>
            <a:ext cx="2778908" cy="1889125"/>
          </a:xfrm>
          <a:prstGeom prst="rect">
            <a:avLst/>
          </a:prstGeom>
        </p:spPr>
        <p:txBody>
          <a:bodyPr/>
          <a:lstStyle>
            <a:lvl1pPr marL="0" indent="0">
              <a:buNone/>
              <a:defRPr lang="en-US" sz="1200" b="0" i="0" u="none" strike="noStrike" smtClean="0">
                <a:solidFill>
                  <a:srgbClr val="022A3A"/>
                </a:solidFill>
                <a:effectLst/>
              </a:defRPr>
            </a:lvl1pPr>
          </a:lstStyle>
          <a:p>
            <a:r>
              <a:rPr lang="en-US" sz="1200" b="0" i="0" u="none" strike="noStrike">
                <a:solidFill>
                  <a:srgbClr val="292C38"/>
                </a:solidFill>
                <a:effectLst/>
                <a:latin typeface="Optima" panose="02000503060000020004" pitchFamily="2" charset="0"/>
              </a:rPr>
              <a:t>[REQUIRED: insert your name, email and phone]</a:t>
            </a:r>
            <a:endParaRPr lang="en-US" sz="1200" b="0" i="0" u="none" strike="noStrike">
              <a:solidFill>
                <a:srgbClr val="000000"/>
              </a:solidFill>
              <a:effectLst/>
              <a:latin typeface="Times New Roman" panose="02020603050405020304" pitchFamily="18" charset="0"/>
            </a:endParaRPr>
          </a:p>
          <a:p>
            <a:r>
              <a:rPr lang="en-US" sz="1200" b="0" i="0" u="none" strike="noStrike">
                <a:solidFill>
                  <a:srgbClr val="292C38"/>
                </a:solidFill>
                <a:effectLst/>
                <a:latin typeface="Optima" panose="02000503060000020004" pitchFamily="2" charset="0"/>
              </a:rPr>
              <a:t>[OPTIONAL: Insert your social channels]</a:t>
            </a:r>
            <a:endParaRPr lang="en-US" sz="1200" b="0" i="0" u="none" strike="noStrike">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41085586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02-Content Goats&amp;Glory">
    <p:bg>
      <p:bgPr>
        <a:solidFill>
          <a:srgbClr val="020A1A"/>
        </a:solidFill>
        <a:effectLst/>
      </p:bgPr>
    </p:bg>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4974C6DD-9EC0-DE4D-92E1-D66AA4FDCBDB}"/>
              </a:ext>
            </a:extLst>
          </p:cNvPr>
          <p:cNvPicPr>
            <a:picLocks noChangeAspect="1"/>
          </p:cNvPicPr>
          <p:nvPr userDrawn="1"/>
        </p:nvPicPr>
        <p:blipFill>
          <a:blip r:embed="rId2" cstate="email">
            <a:alphaModFix amt="14062"/>
            <a:extLst>
              <a:ext uri="{28A0092B-C50C-407E-A947-70E740481C1C}">
                <a14:useLocalDpi xmlns:a14="http://schemas.microsoft.com/office/drawing/2010/main"/>
              </a:ext>
            </a:extLst>
          </a:blip>
          <a:stretch>
            <a:fillRect/>
          </a:stretch>
        </p:blipFill>
        <p:spPr>
          <a:xfrm>
            <a:off x="3540215" y="873832"/>
            <a:ext cx="5111570" cy="5110336"/>
          </a:xfrm>
          <a:prstGeom prst="rect">
            <a:avLst/>
          </a:prstGeom>
          <a:ln w="12700">
            <a:miter lim="400000"/>
          </a:ln>
        </p:spPr>
      </p:pic>
      <p:sp>
        <p:nvSpPr>
          <p:cNvPr id="27" name="Rectangle 7"/>
          <p:cNvSpPr txBox="1">
            <a:spLocks noGrp="1"/>
          </p:cNvSpPr>
          <p:nvPr>
            <p:ph type="body" sz="quarter" idx="21"/>
          </p:nvPr>
        </p:nvSpPr>
        <p:spPr>
          <a:xfrm>
            <a:off x="1226006" y="2074562"/>
            <a:ext cx="2199938" cy="370841"/>
          </a:xfrm>
          <a:prstGeom prst="rect">
            <a:avLst/>
          </a:prstGeom>
        </p:spPr>
        <p:txBody>
          <a:bodyPr wrap="none">
            <a:spAutoFit/>
          </a:bodyPr>
          <a:lstStyle>
            <a:lvl1pPr marL="0" indent="0">
              <a:lnSpc>
                <a:spcPct val="100000"/>
              </a:lnSpc>
              <a:spcBef>
                <a:spcPts val="0"/>
              </a:spcBef>
              <a:buSzTx/>
              <a:buFontTx/>
              <a:buNone/>
              <a:defRPr sz="1800" b="1">
                <a:solidFill>
                  <a:srgbClr val="FFFFFF"/>
                </a:solidFill>
                <a:latin typeface="+mn-lt"/>
                <a:ea typeface="+mn-ea"/>
                <a:cs typeface="+mn-cs"/>
                <a:sym typeface="Helvetica"/>
              </a:defRPr>
            </a:lvl1pPr>
          </a:lstStyle>
          <a:p>
            <a:r>
              <a:t>Double click to edit</a:t>
            </a:r>
          </a:p>
        </p:txBody>
      </p:sp>
      <p:sp>
        <p:nvSpPr>
          <p:cNvPr id="28" name="Rectangle 8"/>
          <p:cNvSpPr txBox="1">
            <a:spLocks noGrp="1"/>
          </p:cNvSpPr>
          <p:nvPr>
            <p:ph type="body" sz="quarter" idx="22" hasCustomPrompt="1"/>
          </p:nvPr>
        </p:nvSpPr>
        <p:spPr>
          <a:xfrm>
            <a:off x="1193054" y="2428789"/>
            <a:ext cx="4416594" cy="646331"/>
          </a:xfrm>
          <a:prstGeom prst="rect">
            <a:avLst/>
          </a:prstGeom>
        </p:spPr>
        <p:txBody>
          <a:bodyPr wrap="none">
            <a:spAutoFit/>
          </a:bodyPr>
          <a:lstStyle>
            <a:lvl1pPr marL="0" indent="0">
              <a:lnSpc>
                <a:spcPct val="100000"/>
              </a:lnSpc>
              <a:spcBef>
                <a:spcPts val="0"/>
              </a:spcBef>
              <a:buSzTx/>
              <a:buFontTx/>
              <a:buNone/>
              <a:defRPr sz="3600" b="1">
                <a:solidFill>
                  <a:srgbClr val="00EFF8"/>
                </a:solidFill>
                <a:latin typeface="+mn-lt"/>
                <a:ea typeface="+mn-ea"/>
                <a:cs typeface="+mn-cs"/>
                <a:sym typeface="Helvetica"/>
              </a:defRPr>
            </a:lvl1pPr>
          </a:lstStyle>
          <a:p>
            <a:r>
              <a:t>Double click to edit</a:t>
            </a:r>
          </a:p>
        </p:txBody>
      </p:sp>
      <p:sp>
        <p:nvSpPr>
          <p:cNvPr id="29" name="Rectangle 9"/>
          <p:cNvSpPr txBox="1">
            <a:spLocks noGrp="1"/>
          </p:cNvSpPr>
          <p:nvPr>
            <p:ph type="body" sz="quarter" idx="23"/>
          </p:nvPr>
        </p:nvSpPr>
        <p:spPr>
          <a:xfrm>
            <a:off x="1217767" y="3036365"/>
            <a:ext cx="4330003" cy="1602741"/>
          </a:xfrm>
          <a:prstGeom prst="rect">
            <a:avLst/>
          </a:prstGeom>
        </p:spPr>
        <p:txBody>
          <a:bodyPr>
            <a:spAutoFit/>
          </a:bodyPr>
          <a:lstStyle>
            <a:lvl1pPr marL="0" indent="0">
              <a:lnSpc>
                <a:spcPct val="150000"/>
              </a:lnSpc>
              <a:spcBef>
                <a:spcPts val="0"/>
              </a:spcBef>
              <a:buSzTx/>
              <a:buFontTx/>
              <a:buNone/>
              <a:defRPr sz="1200">
                <a:solidFill>
                  <a:srgbClr val="FFFFFF"/>
                </a:solidFill>
                <a:latin typeface="+mn-lt"/>
                <a:ea typeface="+mn-ea"/>
                <a:cs typeface="+mn-cs"/>
                <a:sym typeface="Helvetica"/>
              </a:defRPr>
            </a:lvl1pPr>
          </a:lstStyle>
          <a:p>
            <a:r>
              <a:t>Double click to edit. Lorem ipsum dolor sit amet, consec etur adip iscin elit. Suspe disse place rat, felis in biben dum trist ique, lectu magna fini bus dolor, ut sagit tis nibh lorem in massa. In eget purus et torto lobor tis auctor non vel ex. Cura bitur ac ultri cies enim. Nulam dictu massa id neque ornar, vel ornar diam pulvi nar. Integer vitae vesti bulu enim.</a:t>
            </a:r>
          </a:p>
        </p:txBody>
      </p:sp>
      <p:sp>
        <p:nvSpPr>
          <p:cNvPr id="8" name="TextBox 7">
            <a:extLst>
              <a:ext uri="{FF2B5EF4-FFF2-40B4-BE49-F238E27FC236}">
                <a16:creationId xmlns:a16="http://schemas.microsoft.com/office/drawing/2014/main" id="{3FD3D2EF-FCAD-E449-A691-488050CC3AC3}"/>
              </a:ext>
            </a:extLst>
          </p:cNvPr>
          <p:cNvSpPr txBox="1"/>
          <p:nvPr userDrawn="1"/>
        </p:nvSpPr>
        <p:spPr>
          <a:xfrm>
            <a:off x="11361038" y="6425728"/>
            <a:ext cx="626695"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fld id="{BBDA75FA-55F4-DC4B-AB68-20DA6E65A074}" type="slidenum">
              <a:rPr kumimoji="0" lang="en-US" sz="800" b="0" i="0" u="none" strike="noStrike" cap="none" spc="0" normalizeH="0" baseline="0" smtClean="0">
                <a:ln>
                  <a:noFill/>
                </a:ln>
                <a:solidFill>
                  <a:srgbClr val="FFFDF8">
                    <a:alpha val="70000"/>
                  </a:srgbClr>
                </a:solidFill>
                <a:effectLst/>
                <a:uFillTx/>
                <a:latin typeface="Helvetica Light" panose="020B0403020202020204" pitchFamily="34" charset="0"/>
                <a:ea typeface="+mj-ea"/>
                <a:cs typeface="+mj-cs"/>
                <a:sym typeface="Calibri"/>
              </a:rPr>
              <a:pPr marL="0" marR="0" indent="0" algn="r" defTabSz="914400" rtl="0" fontAlgn="auto" latinLnBrk="0" hangingPunct="0">
                <a:lnSpc>
                  <a:spcPct val="100000"/>
                </a:lnSpc>
                <a:spcBef>
                  <a:spcPts val="0"/>
                </a:spcBef>
                <a:spcAft>
                  <a:spcPts val="0"/>
                </a:spcAft>
                <a:buClrTx/>
                <a:buSzTx/>
                <a:buFontTx/>
                <a:buNone/>
                <a:tabLst/>
              </a:pPr>
              <a:t>‹#›</a:t>
            </a:fld>
            <a:endParaRPr kumimoji="0" lang="en-US" sz="1600" b="0" i="0" u="none" strike="noStrike" cap="none" spc="0" normalizeH="0" baseline="0">
              <a:ln>
                <a:noFill/>
              </a:ln>
              <a:solidFill>
                <a:srgbClr val="FFFDF8">
                  <a:alpha val="70000"/>
                </a:srgbClr>
              </a:solidFill>
              <a:effectLst/>
              <a:uFillTx/>
              <a:latin typeface="Helvetica Light" panose="020B0403020202020204" pitchFamily="34" charset="0"/>
              <a:ea typeface="+mj-ea"/>
              <a:cs typeface="+mj-cs"/>
              <a:sym typeface="Calibri"/>
            </a:endParaRPr>
          </a:p>
        </p:txBody>
      </p:sp>
    </p:spTree>
    <p:extLst>
      <p:ext uri="{BB962C8B-B14F-4D97-AF65-F5344CB8AC3E}">
        <p14:creationId xmlns:p14="http://schemas.microsoft.com/office/powerpoint/2010/main" val="177744193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5C94C-716D-654A-AE9A-3B1B80B9EE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4" name="Rectangle 3">
            <a:extLst>
              <a:ext uri="{FF2B5EF4-FFF2-40B4-BE49-F238E27FC236}">
                <a16:creationId xmlns:a16="http://schemas.microsoft.com/office/drawing/2014/main" id="{7285564B-70F0-1441-AF92-1AC43D41C365}"/>
              </a:ext>
            </a:extLst>
          </p:cNvPr>
          <p:cNvSpPr/>
          <p:nvPr userDrawn="1"/>
        </p:nvSpPr>
        <p:spPr>
          <a:xfrm>
            <a:off x="0" y="0"/>
            <a:ext cx="12192000" cy="6858000"/>
          </a:xfrm>
          <a:prstGeom prst="rect">
            <a:avLst/>
          </a:prstGeom>
          <a:solidFill>
            <a:srgbClr val="022A3A">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60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41BBD3-116A-914F-95EB-A6357E62A2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itle 6">
            <a:extLst>
              <a:ext uri="{FF2B5EF4-FFF2-40B4-BE49-F238E27FC236}">
                <a16:creationId xmlns:a16="http://schemas.microsoft.com/office/drawing/2014/main" id="{C2384616-E4E3-FB42-9C1D-7BB10FF5CEDF}"/>
              </a:ext>
            </a:extLst>
          </p:cNvPr>
          <p:cNvSpPr>
            <a:spLocks noGrp="1"/>
          </p:cNvSpPr>
          <p:nvPr>
            <p:ph type="title" hasCustomPrompt="1"/>
          </p:nvPr>
        </p:nvSpPr>
        <p:spPr>
          <a:xfrm>
            <a:off x="215462" y="5453609"/>
            <a:ext cx="10515600" cy="1325563"/>
          </a:xfrm>
          <a:prstGeom prst="rect">
            <a:avLst/>
          </a:prstGeom>
        </p:spPr>
        <p:txBody>
          <a:bodyPr>
            <a:normAutofit/>
          </a:bodyPr>
          <a:lstStyle>
            <a:lvl1pPr algn="l">
              <a:defRPr sz="4000" b="1" i="0">
                <a:solidFill>
                  <a:schemeClr val="bg1"/>
                </a:solidFill>
                <a:latin typeface="Rockwell" panose="02060603020205020403" pitchFamily="18" charset="77"/>
              </a:defRPr>
            </a:lvl1pPr>
          </a:lstStyle>
          <a:p>
            <a:r>
              <a:rPr lang="en-US"/>
              <a:t>Thank you!</a:t>
            </a:r>
          </a:p>
        </p:txBody>
      </p:sp>
    </p:spTree>
    <p:extLst>
      <p:ext uri="{BB962C8B-B14F-4D97-AF65-F5344CB8AC3E}">
        <p14:creationId xmlns:p14="http://schemas.microsoft.com/office/powerpoint/2010/main" val="397773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ECFE5D-6A60-2840-96F7-030AE2A2B0C3}"/>
              </a:ext>
            </a:extLst>
          </p:cNvPr>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018127" y="0"/>
            <a:ext cx="4173873" cy="2310117"/>
          </a:xfrm>
          <a:prstGeom prst="rect">
            <a:avLst/>
          </a:prstGeom>
          <a:noFill/>
          <a:ln>
            <a:noFill/>
          </a:ln>
        </p:spPr>
      </p:pic>
      <p:pic>
        <p:nvPicPr>
          <p:cNvPr id="4" name="Picture 3">
            <a:extLst>
              <a:ext uri="{FF2B5EF4-FFF2-40B4-BE49-F238E27FC236}">
                <a16:creationId xmlns:a16="http://schemas.microsoft.com/office/drawing/2014/main" id="{603576F2-81E9-7543-99B4-624577F0D1B0}"/>
              </a:ext>
            </a:extLst>
          </p:cNvPr>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8127" y="2310117"/>
            <a:ext cx="4173873" cy="2312145"/>
          </a:xfrm>
          <a:prstGeom prst="rect">
            <a:avLst/>
          </a:prstGeom>
          <a:noFill/>
          <a:ln>
            <a:noFill/>
          </a:ln>
        </p:spPr>
      </p:pic>
      <p:pic>
        <p:nvPicPr>
          <p:cNvPr id="5" name="Picture 4">
            <a:extLst>
              <a:ext uri="{FF2B5EF4-FFF2-40B4-BE49-F238E27FC236}">
                <a16:creationId xmlns:a16="http://schemas.microsoft.com/office/drawing/2014/main" id="{441CE09E-5519-BB4F-88C3-2CF4DE5B89E4}"/>
              </a:ext>
            </a:extLst>
          </p:cNvPr>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018127" y="4529546"/>
            <a:ext cx="4173873" cy="2379254"/>
          </a:xfrm>
          <a:prstGeom prst="rect">
            <a:avLst/>
          </a:prstGeom>
          <a:noFill/>
          <a:ln>
            <a:noFill/>
          </a:ln>
        </p:spPr>
      </p:pic>
      <p:pic>
        <p:nvPicPr>
          <p:cNvPr id="16" name="Picture 15">
            <a:extLst>
              <a:ext uri="{FF2B5EF4-FFF2-40B4-BE49-F238E27FC236}">
                <a16:creationId xmlns:a16="http://schemas.microsoft.com/office/drawing/2014/main" id="{993EFCD3-5EA5-344A-B1D7-F7EDF624B523}"/>
              </a:ext>
            </a:extLst>
          </p:cNvPr>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4177646" y="0"/>
            <a:ext cx="4016601" cy="2346592"/>
          </a:xfrm>
          <a:prstGeom prst="rect">
            <a:avLst/>
          </a:prstGeom>
          <a:noFill/>
          <a:ln>
            <a:noFill/>
          </a:ln>
        </p:spPr>
      </p:pic>
      <p:pic>
        <p:nvPicPr>
          <p:cNvPr id="17" name="Picture 16">
            <a:extLst>
              <a:ext uri="{FF2B5EF4-FFF2-40B4-BE49-F238E27FC236}">
                <a16:creationId xmlns:a16="http://schemas.microsoft.com/office/drawing/2014/main" id="{F09BBA85-A158-0A49-B405-7737CCBD0BC6}"/>
              </a:ext>
            </a:extLst>
          </p:cNvPr>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4157327" y="4521200"/>
            <a:ext cx="4173873" cy="2387600"/>
          </a:xfrm>
          <a:prstGeom prst="rect">
            <a:avLst/>
          </a:prstGeom>
          <a:noFill/>
          <a:ln>
            <a:noFill/>
          </a:ln>
        </p:spPr>
      </p:pic>
      <p:pic>
        <p:nvPicPr>
          <p:cNvPr id="15" name="Picture 14">
            <a:extLst>
              <a:ext uri="{FF2B5EF4-FFF2-40B4-BE49-F238E27FC236}">
                <a16:creationId xmlns:a16="http://schemas.microsoft.com/office/drawing/2014/main" id="{84ED0138-1B81-8A42-A7B4-685E1A42FDEE}"/>
              </a:ext>
            </a:extLst>
          </p:cNvPr>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4177646" y="2320396"/>
            <a:ext cx="4016601" cy="2198869"/>
          </a:xfrm>
          <a:prstGeom prst="rect">
            <a:avLst/>
          </a:prstGeom>
          <a:noFill/>
          <a:ln>
            <a:noFill/>
          </a:ln>
        </p:spPr>
      </p:pic>
      <p:pic>
        <p:nvPicPr>
          <p:cNvPr id="19" name="Picture 18">
            <a:extLst>
              <a:ext uri="{FF2B5EF4-FFF2-40B4-BE49-F238E27FC236}">
                <a16:creationId xmlns:a16="http://schemas.microsoft.com/office/drawing/2014/main" id="{F3C03BFA-0547-BA44-B663-C03B7CC4ECCC}"/>
              </a:ext>
            </a:extLst>
          </p:cNvPr>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1" y="-1935"/>
            <a:ext cx="4216400" cy="2321363"/>
          </a:xfrm>
          <a:prstGeom prst="rect">
            <a:avLst/>
          </a:prstGeom>
          <a:noFill/>
          <a:ln>
            <a:noFill/>
          </a:ln>
        </p:spPr>
      </p:pic>
      <p:pic>
        <p:nvPicPr>
          <p:cNvPr id="20" name="Picture 19">
            <a:extLst>
              <a:ext uri="{FF2B5EF4-FFF2-40B4-BE49-F238E27FC236}">
                <a16:creationId xmlns:a16="http://schemas.microsoft.com/office/drawing/2014/main" id="{136E9E0A-D571-B644-8452-A9D371CED8E0}"/>
              </a:ext>
            </a:extLst>
          </p:cNvPr>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0" y="4562208"/>
            <a:ext cx="4216401" cy="2346592"/>
          </a:xfrm>
          <a:prstGeom prst="rect">
            <a:avLst/>
          </a:prstGeom>
          <a:noFill/>
          <a:ln>
            <a:noFill/>
          </a:ln>
        </p:spPr>
      </p:pic>
      <p:pic>
        <p:nvPicPr>
          <p:cNvPr id="21" name="Picture 20">
            <a:extLst>
              <a:ext uri="{FF2B5EF4-FFF2-40B4-BE49-F238E27FC236}">
                <a16:creationId xmlns:a16="http://schemas.microsoft.com/office/drawing/2014/main" id="{12812775-4A37-7241-BE69-36E3C1614741}"/>
              </a:ext>
            </a:extLst>
          </p:cNvPr>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0" y="2310117"/>
            <a:ext cx="4216401" cy="2312145"/>
          </a:xfrm>
          <a:prstGeom prst="rect">
            <a:avLst/>
          </a:prstGeom>
          <a:noFill/>
          <a:ln>
            <a:noFill/>
          </a:ln>
        </p:spPr>
      </p:pic>
      <p:sp>
        <p:nvSpPr>
          <p:cNvPr id="22" name="Rectangle 21">
            <a:extLst>
              <a:ext uri="{FF2B5EF4-FFF2-40B4-BE49-F238E27FC236}">
                <a16:creationId xmlns:a16="http://schemas.microsoft.com/office/drawing/2014/main" id="{78141A6E-D4D9-6343-B38F-470DB146675B}"/>
              </a:ext>
            </a:extLst>
          </p:cNvPr>
          <p:cNvSpPr/>
          <p:nvPr userDrawn="1"/>
        </p:nvSpPr>
        <p:spPr>
          <a:xfrm>
            <a:off x="0" y="0"/>
            <a:ext cx="12192000" cy="6908800"/>
          </a:xfrm>
          <a:prstGeom prst="rect">
            <a:avLst/>
          </a:prstGeom>
          <a:solidFill>
            <a:srgbClr val="022A3A">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3">
            <a:extLst>
              <a:ext uri="{FF2B5EF4-FFF2-40B4-BE49-F238E27FC236}">
                <a16:creationId xmlns:a16="http://schemas.microsoft.com/office/drawing/2014/main" id="{BB603B2B-7D61-914F-893D-22977109D8CE}"/>
              </a:ext>
            </a:extLst>
          </p:cNvPr>
          <p:cNvSpPr>
            <a:spLocks noGrp="1"/>
          </p:cNvSpPr>
          <p:nvPr>
            <p:ph type="sldNum" sz="quarter" idx="4"/>
          </p:nvPr>
        </p:nvSpPr>
        <p:spPr>
          <a:xfrm>
            <a:off x="207818" y="224589"/>
            <a:ext cx="497006" cy="365125"/>
          </a:xfrm>
        </p:spPr>
        <p:txBody>
          <a:bodyPr/>
          <a:lstStyle/>
          <a:p>
            <a:fld id="{B3E894B8-BF36-0B4C-AD45-C2FD8BFC5686}" type="slidenum">
              <a:rPr lang="en-US" smtClean="0"/>
              <a:pPr/>
              <a:t>‹#›</a:t>
            </a:fld>
            <a:endParaRPr lang="en-US"/>
          </a:p>
        </p:txBody>
      </p:sp>
    </p:spTree>
    <p:extLst>
      <p:ext uri="{BB962C8B-B14F-4D97-AF65-F5344CB8AC3E}">
        <p14:creationId xmlns:p14="http://schemas.microsoft.com/office/powerpoint/2010/main" val="4273899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0FE136-070E-1645-A230-268076AAF01D}"/>
              </a:ext>
            </a:extLst>
          </p:cNvPr>
          <p:cNvPicPr>
            <a:picLocks noChangeAspect="1"/>
          </p:cNvPicPr>
          <p:nvPr userDrawn="1"/>
        </p:nvPicPr>
        <p:blipFill>
          <a:blip r:embed="rId2"/>
          <a:stretch>
            <a:fillRect/>
          </a:stretch>
        </p:blipFill>
        <p:spPr>
          <a:xfrm>
            <a:off x="16055" y="0"/>
            <a:ext cx="12159890" cy="6858000"/>
          </a:xfrm>
          <a:prstGeom prst="rect">
            <a:avLst/>
          </a:prstGeom>
        </p:spPr>
      </p:pic>
      <p:pic>
        <p:nvPicPr>
          <p:cNvPr id="4" name="Picture 3">
            <a:extLst>
              <a:ext uri="{FF2B5EF4-FFF2-40B4-BE49-F238E27FC236}">
                <a16:creationId xmlns:a16="http://schemas.microsoft.com/office/drawing/2014/main" id="{0115C906-A559-474E-9E9A-393F7233262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801351" y="5745902"/>
            <a:ext cx="1390648" cy="1112098"/>
          </a:xfrm>
          <a:prstGeom prst="rect">
            <a:avLst/>
          </a:prstGeom>
        </p:spPr>
      </p:pic>
    </p:spTree>
    <p:extLst>
      <p:ext uri="{BB962C8B-B14F-4D97-AF65-F5344CB8AC3E}">
        <p14:creationId xmlns:p14="http://schemas.microsoft.com/office/powerpoint/2010/main" val="2559589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6A7AA4-FB5D-6E44-90D4-96BB8E49C028}"/>
              </a:ext>
            </a:extLst>
          </p:cNvPr>
          <p:cNvSpPr/>
          <p:nvPr userDrawn="1"/>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pic>
        <p:nvPicPr>
          <p:cNvPr id="3" name="Picture 2">
            <a:extLst>
              <a:ext uri="{FF2B5EF4-FFF2-40B4-BE49-F238E27FC236}">
                <a16:creationId xmlns:a16="http://schemas.microsoft.com/office/drawing/2014/main" id="{3F9BD5A8-57FF-3343-8886-F38659BEF4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287000" cy="6858000"/>
          </a:xfrm>
          <a:prstGeom prst="rect">
            <a:avLst/>
          </a:prstGeom>
        </p:spPr>
      </p:pic>
      <p:sp>
        <p:nvSpPr>
          <p:cNvPr id="5" name="TextBox 4">
            <a:extLst>
              <a:ext uri="{FF2B5EF4-FFF2-40B4-BE49-F238E27FC236}">
                <a16:creationId xmlns:a16="http://schemas.microsoft.com/office/drawing/2014/main" id="{8EED5273-BBEA-AF43-BC12-C1A12DF87F2C}"/>
              </a:ext>
            </a:extLst>
          </p:cNvPr>
          <p:cNvSpPr txBox="1"/>
          <p:nvPr userDrawn="1"/>
        </p:nvSpPr>
        <p:spPr>
          <a:xfrm>
            <a:off x="10529980" y="436418"/>
            <a:ext cx="1440647" cy="3416320"/>
          </a:xfrm>
          <a:prstGeom prst="rect">
            <a:avLst/>
          </a:prstGeom>
          <a:noFill/>
        </p:spPr>
        <p:txBody>
          <a:bodyPr wrap="square" rtlCol="0">
            <a:spAutoFit/>
          </a:bodyPr>
          <a:lstStyle/>
          <a:p>
            <a:pPr algn="ctr"/>
            <a:r>
              <a:rPr lang="en-US" sz="3600" b="1" i="0">
                <a:solidFill>
                  <a:srgbClr val="022A3A"/>
                </a:solidFill>
                <a:latin typeface="Liberator Heavy" panose="02000000000000000000" pitchFamily="2" charset="77"/>
              </a:rPr>
              <a:t>Where in the world will you go?</a:t>
            </a:r>
          </a:p>
        </p:txBody>
      </p:sp>
    </p:spTree>
    <p:extLst>
      <p:ext uri="{BB962C8B-B14F-4D97-AF65-F5344CB8AC3E}">
        <p14:creationId xmlns:p14="http://schemas.microsoft.com/office/powerpoint/2010/main" val="3378590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6A7AA4-FB5D-6E44-90D4-96BB8E49C028}"/>
              </a:ext>
            </a:extLst>
          </p:cNvPr>
          <p:cNvSpPr/>
          <p:nvPr userDrawn="1"/>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a:t>
            </a:r>
          </a:p>
        </p:txBody>
      </p:sp>
      <p:pic>
        <p:nvPicPr>
          <p:cNvPr id="3" name="Picture 2">
            <a:extLst>
              <a:ext uri="{FF2B5EF4-FFF2-40B4-BE49-F238E27FC236}">
                <a16:creationId xmlns:a16="http://schemas.microsoft.com/office/drawing/2014/main" id="{3F9BD5A8-57FF-3343-8886-F38659BEF4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287000" cy="6858000"/>
          </a:xfrm>
          <a:prstGeom prst="rect">
            <a:avLst/>
          </a:prstGeom>
        </p:spPr>
      </p:pic>
      <p:sp>
        <p:nvSpPr>
          <p:cNvPr id="5" name="TextBox 4">
            <a:extLst>
              <a:ext uri="{FF2B5EF4-FFF2-40B4-BE49-F238E27FC236}">
                <a16:creationId xmlns:a16="http://schemas.microsoft.com/office/drawing/2014/main" id="{8EED5273-BBEA-AF43-BC12-C1A12DF87F2C}"/>
              </a:ext>
            </a:extLst>
          </p:cNvPr>
          <p:cNvSpPr txBox="1"/>
          <p:nvPr userDrawn="1"/>
        </p:nvSpPr>
        <p:spPr>
          <a:xfrm>
            <a:off x="10529980" y="436418"/>
            <a:ext cx="1440647" cy="3416320"/>
          </a:xfrm>
          <a:prstGeom prst="rect">
            <a:avLst/>
          </a:prstGeom>
          <a:noFill/>
        </p:spPr>
        <p:txBody>
          <a:bodyPr wrap="square" rtlCol="0">
            <a:spAutoFit/>
          </a:bodyPr>
          <a:lstStyle/>
          <a:p>
            <a:pPr algn="ctr"/>
            <a:r>
              <a:rPr lang="en-US" sz="3600" b="1" i="0">
                <a:solidFill>
                  <a:srgbClr val="022A3A"/>
                </a:solidFill>
                <a:latin typeface="Liberator Heavy" panose="02000000000000000000" pitchFamily="2" charset="77"/>
              </a:rPr>
              <a:t>Where in the world will you go?</a:t>
            </a:r>
          </a:p>
        </p:txBody>
      </p:sp>
    </p:spTree>
    <p:extLst>
      <p:ext uri="{BB962C8B-B14F-4D97-AF65-F5344CB8AC3E}">
        <p14:creationId xmlns:p14="http://schemas.microsoft.com/office/powerpoint/2010/main" val="917814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12BADC-90FE-0C4C-BF2D-43088538B1B0}"/>
              </a:ext>
            </a:extLst>
          </p:cNvPr>
          <p:cNvSpPr>
            <a:spLocks noGrp="1"/>
          </p:cNvSpPr>
          <p:nvPr>
            <p:ph type="title"/>
          </p:nvPr>
        </p:nvSpPr>
        <p:spPr>
          <a:xfrm>
            <a:off x="838200" y="589714"/>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0BEB6C-DF7E-8143-9A25-2B715D2B3BE6}"/>
              </a:ext>
            </a:extLst>
          </p:cNvPr>
          <p:cNvSpPr>
            <a:spLocks noGrp="1"/>
          </p:cNvSpPr>
          <p:nvPr>
            <p:ph type="body" idx="1"/>
          </p:nvPr>
        </p:nvSpPr>
        <p:spPr>
          <a:xfrm>
            <a:off x="838200" y="2050214"/>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D5A509EF-9EE5-864F-86B2-72743D5D8680}"/>
              </a:ext>
            </a:extLst>
          </p:cNvPr>
          <p:cNvSpPr>
            <a:spLocks noGrp="1"/>
          </p:cNvSpPr>
          <p:nvPr>
            <p:ph type="sldNum" sz="quarter" idx="4"/>
          </p:nvPr>
        </p:nvSpPr>
        <p:spPr>
          <a:xfrm>
            <a:off x="207818" y="224589"/>
            <a:ext cx="497006" cy="365125"/>
          </a:xfrm>
          <a:prstGeom prst="rect">
            <a:avLst/>
          </a:prstGeom>
        </p:spPr>
        <p:txBody>
          <a:bodyPr/>
          <a:lstStyle>
            <a:lvl1pPr>
              <a:defRPr sz="1400">
                <a:solidFill>
                  <a:schemeClr val="bg2">
                    <a:lumMod val="50000"/>
                  </a:schemeClr>
                </a:solidFill>
              </a:defRPr>
            </a:lvl1pPr>
          </a:lstStyle>
          <a:p>
            <a:fld id="{B3E894B8-BF36-0B4C-AD45-C2FD8BFC5686}" type="slidenum">
              <a:rPr lang="en-US" smtClean="0"/>
              <a:pPr/>
              <a:t>‹#›</a:t>
            </a:fld>
            <a:endParaRPr lang="en-US"/>
          </a:p>
        </p:txBody>
      </p:sp>
    </p:spTree>
    <p:extLst>
      <p:ext uri="{BB962C8B-B14F-4D97-AF65-F5344CB8AC3E}">
        <p14:creationId xmlns:p14="http://schemas.microsoft.com/office/powerpoint/2010/main" val="181489164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4" r:id="rId28"/>
    <p:sldLayoutId id="2147483695" r:id="rId29"/>
    <p:sldLayoutId id="2147483696" r:id="rId30"/>
  </p:sldLayoutIdLst>
  <p:hf hdr="0" ftr="0" dt="0"/>
  <p:txStyles>
    <p:titleStyle>
      <a:lvl1pPr algn="l" defTabSz="914400" rtl="0" eaLnBrk="1" latinLnBrk="0" hangingPunct="1">
        <a:lnSpc>
          <a:spcPct val="90000"/>
        </a:lnSpc>
        <a:spcBef>
          <a:spcPct val="0"/>
        </a:spcBef>
        <a:buNone/>
        <a:defRPr sz="4400" kern="1200">
          <a:solidFill>
            <a:schemeClr val="bg1"/>
          </a:solidFill>
          <a:latin typeface="Rockwell" panose="02060603020205020403" pitchFamily="18" charset="77"/>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29.xml"/><Relationship Id="rId4" Type="http://schemas.openxmlformats.org/officeDocument/2006/relationships/image" Target="../media/image41.emf"/></Relationships>
</file>

<file path=ppt/slides/_rels/slide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hyperlink" Target="https://tricare.mil/Costs/HealthPlanCosts/TRS" TargetMode="External"/><Relationship Id="rId2" Type="http://schemas.openxmlformats.org/officeDocument/2006/relationships/image" Target="../media/image45.jpeg"/><Relationship Id="rId1" Type="http://schemas.openxmlformats.org/officeDocument/2006/relationships/slideLayout" Target="../slideLayouts/slideLayout30.xml"/><Relationship Id="rId4" Type="http://schemas.openxmlformats.org/officeDocument/2006/relationships/hyperlink" Target="https://tricare.mil/Costs/HealthPlanCosts/TRS/CostShares_U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brightnessContrast bright="-12000" contrast="18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B9DE0C4C-8CF3-BC51-13D1-D6F4800FE7E2}"/>
              </a:ext>
            </a:extLst>
          </p:cNvPr>
          <p:cNvSpPr txBox="1">
            <a:spLocks/>
          </p:cNvSpPr>
          <p:nvPr/>
        </p:nvSpPr>
        <p:spPr>
          <a:xfrm>
            <a:off x="1219200" y="4120248"/>
            <a:ext cx="5854754" cy="1872496"/>
          </a:xfrm>
          <a:prstGeom prst="rect">
            <a:avLst/>
          </a:prstGeom>
        </p:spPr>
        <p:txBody>
          <a:bodyPr lIns="91440" tIns="45720" rIns="91440" bIns="45720" anchor="b"/>
          <a:lstStyle>
            <a:lvl1pPr marL="0" indent="0" algn="l" defTabSz="914400" rtl="0" eaLnBrk="1" fontAlgn="b" latinLnBrk="0" hangingPunct="1">
              <a:lnSpc>
                <a:spcPts val="7700"/>
              </a:lnSpc>
              <a:spcBef>
                <a:spcPts val="1000"/>
              </a:spcBef>
              <a:buFont typeface="Arial" panose="020B0604020202020204" pitchFamily="34" charset="0"/>
              <a:buNone/>
              <a:defRPr sz="8000" b="1" kern="1200">
                <a:solidFill>
                  <a:srgbClr val="FFFDF8"/>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rgbClr val="FFFDF8"/>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rgbClr val="FFFDF8"/>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rgbClr val="FFFDF8"/>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rgbClr val="FFFDF8"/>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7000"/>
              </a:lnSpc>
              <a:spcBef>
                <a:spcPts val="0"/>
              </a:spcBef>
            </a:pPr>
            <a:r>
              <a:rPr lang="en-US" dirty="0">
                <a:solidFill>
                  <a:srgbClr val="FEFFFE"/>
                </a:solidFill>
                <a:latin typeface="Liberator Heavy" panose="02000000000000000000" pitchFamily="2" charset="77"/>
                <a:cs typeface="Helvetica"/>
              </a:rPr>
              <a:t>Training</a:t>
            </a:r>
          </a:p>
          <a:p>
            <a:pPr>
              <a:lnSpc>
                <a:spcPts val="7000"/>
              </a:lnSpc>
              <a:spcBef>
                <a:spcPts val="0"/>
              </a:spcBef>
            </a:pPr>
            <a:r>
              <a:rPr lang="en-US" dirty="0">
                <a:solidFill>
                  <a:srgbClr val="FEFFFE"/>
                </a:solidFill>
                <a:latin typeface="Liberator Heavy" panose="02000000000000000000" pitchFamily="2" charset="77"/>
                <a:cs typeface="Helvetica"/>
              </a:rPr>
              <a:t>in Medical Specialty (TMS)</a:t>
            </a:r>
          </a:p>
        </p:txBody>
      </p:sp>
      <p:pic>
        <p:nvPicPr>
          <p:cNvPr id="5" name="Picture 4">
            <a:extLst>
              <a:ext uri="{FF2B5EF4-FFF2-40B4-BE49-F238E27FC236}">
                <a16:creationId xmlns:a16="http://schemas.microsoft.com/office/drawing/2014/main" id="{C2CD0C6A-8D92-77D8-30D1-9C9C75688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9655" y="5101476"/>
            <a:ext cx="2226906" cy="1782535"/>
          </a:xfrm>
          <a:prstGeom prst="rect">
            <a:avLst/>
          </a:prstGeom>
        </p:spPr>
      </p:pic>
    </p:spTree>
    <p:extLst>
      <p:ext uri="{BB962C8B-B14F-4D97-AF65-F5344CB8AC3E}">
        <p14:creationId xmlns:p14="http://schemas.microsoft.com/office/powerpoint/2010/main" val="2033988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F69BA1-72AF-19AF-A077-BA773166F303}"/>
              </a:ext>
            </a:extLst>
          </p:cNvPr>
          <p:cNvSpPr/>
          <p:nvPr/>
        </p:nvSpPr>
        <p:spPr>
          <a:xfrm>
            <a:off x="0" y="-1"/>
            <a:ext cx="7315200" cy="6858000"/>
          </a:xfrm>
          <a:prstGeom prst="rect">
            <a:avLst/>
          </a:prstGeom>
          <a:solidFill>
            <a:srgbClr val="022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C51EDB3-2CA3-96E5-2D8A-A5B682E27552}"/>
              </a:ext>
            </a:extLst>
          </p:cNvPr>
          <p:cNvSpPr txBox="1"/>
          <p:nvPr/>
        </p:nvSpPr>
        <p:spPr>
          <a:xfrm>
            <a:off x="1207996" y="1330148"/>
            <a:ext cx="5638800" cy="2355453"/>
          </a:xfrm>
          <a:prstGeom prst="rect">
            <a:avLst/>
          </a:prstGeom>
          <a:noFill/>
        </p:spPr>
        <p:txBody>
          <a:bodyPr wrap="square" lIns="91440" tIns="45720" rIns="91440" bIns="45720" rtlCol="0" anchor="t">
            <a:spAutoFit/>
          </a:bodyPr>
          <a:lstStyle/>
          <a:p>
            <a:pPr marL="0" indent="0">
              <a:lnSpc>
                <a:spcPts val="4500"/>
              </a:lnSpc>
              <a:buNone/>
            </a:pPr>
            <a:r>
              <a:rPr lang="en-US" sz="4800" b="1" dirty="0">
                <a:solidFill>
                  <a:srgbClr val="E8B013"/>
                </a:solidFill>
                <a:latin typeface="Liberator Medium" panose="02000000000000000000" pitchFamily="2" charset="77"/>
                <a:ea typeface="Roboto Slab" pitchFamily="2" charset="0"/>
                <a:cs typeface="Arial"/>
              </a:rPr>
              <a:t>Other Reserve Benefits</a:t>
            </a:r>
          </a:p>
          <a:p>
            <a:pPr>
              <a:lnSpc>
                <a:spcPts val="4500"/>
              </a:lnSpc>
            </a:pPr>
            <a:endParaRPr lang="en-US" sz="2800" dirty="0">
              <a:solidFill>
                <a:srgbClr val="E8B013"/>
              </a:solidFill>
              <a:latin typeface="Liberator Medium" panose="02000000000000000000" pitchFamily="2" charset="77"/>
              <a:ea typeface="Roboto Slab" pitchFamily="2" charset="0"/>
            </a:endParaRPr>
          </a:p>
          <a:p>
            <a:pPr>
              <a:lnSpc>
                <a:spcPts val="4500"/>
              </a:lnSpc>
            </a:pPr>
            <a:endParaRPr lang="en-US" sz="2800" dirty="0">
              <a:solidFill>
                <a:srgbClr val="E8B013"/>
              </a:solidFill>
              <a:latin typeface="Liberator Medium" panose="02000000000000000000" pitchFamily="2" charset="77"/>
              <a:ea typeface="Roboto Slab" pitchFamily="2" charset="0"/>
              <a:cs typeface="Calibri"/>
            </a:endParaRPr>
          </a:p>
        </p:txBody>
      </p:sp>
      <p:sp>
        <p:nvSpPr>
          <p:cNvPr id="4" name="TextBox 3">
            <a:extLst>
              <a:ext uri="{FF2B5EF4-FFF2-40B4-BE49-F238E27FC236}">
                <a16:creationId xmlns:a16="http://schemas.microsoft.com/office/drawing/2014/main" id="{F67BCC47-4808-C570-EDED-C14A719E17DD}"/>
              </a:ext>
            </a:extLst>
          </p:cNvPr>
          <p:cNvSpPr txBox="1"/>
          <p:nvPr/>
        </p:nvSpPr>
        <p:spPr>
          <a:xfrm>
            <a:off x="950400" y="2828908"/>
            <a:ext cx="5214182" cy="2154436"/>
          </a:xfrm>
          <a:prstGeom prst="rect">
            <a:avLst/>
          </a:prstGeom>
          <a:noFill/>
        </p:spPr>
        <p:txBody>
          <a:bodyPr wrap="square" lIns="91440" tIns="45720" rIns="91440" bIns="45720" rtlCol="0" anchor="t">
            <a:spAutoFit/>
          </a:bodyPr>
          <a:lstStyle/>
          <a:p>
            <a:pPr marL="285750" indent="-285750">
              <a:spcAft>
                <a:spcPts val="1200"/>
              </a:spcAft>
              <a:buFont typeface="Arial" panose="020B0604020202020204" pitchFamily="34" charset="0"/>
              <a:buChar char="•"/>
              <a:defRPr/>
            </a:pPr>
            <a:r>
              <a:rPr lang="en-US" sz="1400" b="1" dirty="0">
                <a:solidFill>
                  <a:srgbClr val="FEFFFE"/>
                </a:solidFill>
                <a:latin typeface="Roboto Slab" pitchFamily="2" charset="0"/>
                <a:ea typeface="Roboto Slab" pitchFamily="2" charset="0"/>
                <a:cs typeface="Roboto"/>
              </a:rPr>
              <a:t>Full Morale, Welfare and Recreation (MWR) Privileges</a:t>
            </a:r>
          </a:p>
          <a:p>
            <a:pPr marL="742950" lvl="1" indent="-285750">
              <a:spcAft>
                <a:spcPts val="1200"/>
              </a:spcAft>
              <a:buFont typeface="Arial" panose="020B0604020202020204" pitchFamily="34" charset="0"/>
              <a:buChar char="•"/>
              <a:defRPr/>
            </a:pPr>
            <a:r>
              <a:rPr lang="en-US" sz="1400" dirty="0">
                <a:solidFill>
                  <a:srgbClr val="FEFFFE"/>
                </a:solidFill>
                <a:latin typeface="Roboto Slab" pitchFamily="2" charset="0"/>
                <a:ea typeface="Roboto Slab" pitchFamily="2" charset="0"/>
                <a:cs typeface="Roboto"/>
              </a:rPr>
              <a:t>Golf, gym, RV campground, theater, etc.</a:t>
            </a:r>
          </a:p>
          <a:p>
            <a:pPr marL="742950" lvl="1" indent="-285750">
              <a:spcAft>
                <a:spcPts val="1200"/>
              </a:spcAft>
              <a:buFont typeface="Arial" panose="020B0604020202020204" pitchFamily="34" charset="0"/>
              <a:buChar char="•"/>
              <a:defRPr/>
            </a:pPr>
            <a:r>
              <a:rPr lang="en-US" sz="1400" dirty="0">
                <a:solidFill>
                  <a:srgbClr val="FEFFFE"/>
                </a:solidFill>
                <a:latin typeface="Roboto Slab" pitchFamily="2" charset="0"/>
                <a:ea typeface="Roboto Slab" pitchFamily="2" charset="0"/>
                <a:cs typeface="Roboto"/>
              </a:rPr>
              <a:t>Any base nationwide</a:t>
            </a:r>
          </a:p>
          <a:p>
            <a:pPr marL="285750" indent="-285750">
              <a:spcAft>
                <a:spcPts val="1200"/>
              </a:spcAft>
              <a:buFont typeface="Arial" panose="020B0604020202020204" pitchFamily="34" charset="0"/>
              <a:buChar char="•"/>
              <a:defRPr/>
            </a:pPr>
            <a:r>
              <a:rPr lang="en-US" sz="1400" b="1" dirty="0">
                <a:solidFill>
                  <a:srgbClr val="FEFFFE"/>
                </a:solidFill>
                <a:latin typeface="Roboto Slab" pitchFamily="2" charset="0"/>
                <a:ea typeface="Roboto Slab" pitchFamily="2" charset="0"/>
                <a:cs typeface="Roboto"/>
              </a:rPr>
              <a:t>Commissary and Exchange Privileges</a:t>
            </a:r>
          </a:p>
          <a:p>
            <a:pPr marL="285750" indent="-285750">
              <a:spcAft>
                <a:spcPts val="1200"/>
              </a:spcAft>
              <a:buFont typeface="Arial" panose="020B0604020202020204" pitchFamily="34" charset="0"/>
              <a:buChar char="•"/>
              <a:defRPr/>
            </a:pPr>
            <a:r>
              <a:rPr lang="en-US" sz="1400" b="1" dirty="0">
                <a:solidFill>
                  <a:srgbClr val="FEFFFE"/>
                </a:solidFill>
                <a:latin typeface="Roboto Slab" pitchFamily="2" charset="0"/>
                <a:ea typeface="Roboto Slab" pitchFamily="2" charset="0"/>
                <a:cs typeface="Roboto"/>
              </a:rPr>
              <a:t>Space “A” Availability for Air Travel</a:t>
            </a:r>
          </a:p>
          <a:p>
            <a:pPr marL="285750" indent="-285750">
              <a:spcAft>
                <a:spcPts val="1200"/>
              </a:spcAft>
              <a:buFont typeface="Arial" panose="020B0604020202020204" pitchFamily="34" charset="0"/>
              <a:buChar char="•"/>
              <a:defRPr/>
            </a:pPr>
            <a:endParaRPr lang="en-US" sz="1400" b="1" dirty="0">
              <a:solidFill>
                <a:srgbClr val="FEFFFE"/>
              </a:solidFill>
              <a:latin typeface="Roboto Slab" pitchFamily="2" charset="0"/>
              <a:ea typeface="Roboto Slab" pitchFamily="2" charset="0"/>
              <a:cs typeface="Roboto"/>
            </a:endParaRPr>
          </a:p>
        </p:txBody>
      </p:sp>
      <p:sp>
        <p:nvSpPr>
          <p:cNvPr id="3" name="TextBox 2">
            <a:extLst>
              <a:ext uri="{FF2B5EF4-FFF2-40B4-BE49-F238E27FC236}">
                <a16:creationId xmlns:a16="http://schemas.microsoft.com/office/drawing/2014/main" id="{3B676EA8-58E1-F350-C7BE-AF276184AE85}"/>
              </a:ext>
            </a:extLst>
          </p:cNvPr>
          <p:cNvSpPr txBox="1"/>
          <p:nvPr/>
        </p:nvSpPr>
        <p:spPr>
          <a:xfrm>
            <a:off x="11853641" y="6409119"/>
            <a:ext cx="113251" cy="230832"/>
          </a:xfrm>
          <a:prstGeom prst="rect">
            <a:avLst/>
          </a:prstGeom>
          <a:noFill/>
        </p:spPr>
        <p:txBody>
          <a:bodyPr wrap="square" rtlCol="0">
            <a:spAutoFit/>
          </a:bodyPr>
          <a:lstStyle/>
          <a:p>
            <a:pPr algn="ctr"/>
            <a:r>
              <a:rPr lang="en-US" sz="900" dirty="0">
                <a:solidFill>
                  <a:srgbClr val="B1B7BA"/>
                </a:solidFill>
                <a:latin typeface="Roboto" panose="02000000000000000000" pitchFamily="2" charset="0"/>
                <a:ea typeface="Roboto" panose="02000000000000000000" pitchFamily="2" charset="0"/>
                <a:cs typeface="Roboto" panose="02000000000000000000" pitchFamily="2" charset="0"/>
              </a:rPr>
              <a:t>8</a:t>
            </a:r>
          </a:p>
        </p:txBody>
      </p:sp>
      <p:pic>
        <p:nvPicPr>
          <p:cNvPr id="7" name="Picture 6">
            <a:extLst>
              <a:ext uri="{FF2B5EF4-FFF2-40B4-BE49-F238E27FC236}">
                <a16:creationId xmlns:a16="http://schemas.microsoft.com/office/drawing/2014/main" id="{740FAE33-F31E-9B44-8F6C-8F5D11116AD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2567"/>
          <a:stretch/>
        </p:blipFill>
        <p:spPr>
          <a:xfrm>
            <a:off x="7334497" y="-1"/>
            <a:ext cx="4857503" cy="6858000"/>
          </a:xfrm>
          <a:prstGeom prst="rect">
            <a:avLst/>
          </a:prstGeom>
        </p:spPr>
      </p:pic>
    </p:spTree>
    <p:extLst>
      <p:ext uri="{BB962C8B-B14F-4D97-AF65-F5344CB8AC3E}">
        <p14:creationId xmlns:p14="http://schemas.microsoft.com/office/powerpoint/2010/main" val="277862948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wearing helmets&#10;&#10;Description automatically generated with low confidence">
            <a:extLst>
              <a:ext uri="{FF2B5EF4-FFF2-40B4-BE49-F238E27FC236}">
                <a16:creationId xmlns:a16="http://schemas.microsoft.com/office/drawing/2014/main" id="{114B18DC-2603-CE93-E0D9-2B98C69FED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006802" y="-2"/>
            <a:ext cx="12364424" cy="6858001"/>
          </a:xfrm>
          <a:prstGeom prst="rect">
            <a:avLst/>
          </a:prstGeom>
        </p:spPr>
      </p:pic>
      <p:sp>
        <p:nvSpPr>
          <p:cNvPr id="2" name="Rectangle 1">
            <a:extLst>
              <a:ext uri="{FF2B5EF4-FFF2-40B4-BE49-F238E27FC236}">
                <a16:creationId xmlns:a16="http://schemas.microsoft.com/office/drawing/2014/main" id="{F16D4916-6BD9-E05D-3503-2D6D053BA791}"/>
              </a:ext>
            </a:extLst>
          </p:cNvPr>
          <p:cNvSpPr/>
          <p:nvPr/>
        </p:nvSpPr>
        <p:spPr>
          <a:xfrm>
            <a:off x="0" y="-1"/>
            <a:ext cx="7315200" cy="6858000"/>
          </a:xfrm>
          <a:prstGeom prst="rect">
            <a:avLst/>
          </a:prstGeom>
          <a:solidFill>
            <a:srgbClr val="022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91CEB58-40E6-DB53-07AD-A9A71EAD6467}"/>
              </a:ext>
            </a:extLst>
          </p:cNvPr>
          <p:cNvSpPr txBox="1"/>
          <p:nvPr/>
        </p:nvSpPr>
        <p:spPr>
          <a:xfrm>
            <a:off x="1209734" y="1194906"/>
            <a:ext cx="3809740" cy="1692771"/>
          </a:xfrm>
          <a:prstGeom prst="rect">
            <a:avLst/>
          </a:prstGeom>
          <a:noFill/>
        </p:spPr>
        <p:txBody>
          <a:bodyPr wrap="square" lIns="91440" tIns="45720" rIns="91440" bIns="45720" rtlCol="0" anchor="t">
            <a:spAutoFit/>
          </a:bodyPr>
          <a:lstStyle/>
          <a:p>
            <a:r>
              <a:rPr lang="en-US" sz="4800" b="1" dirty="0">
                <a:solidFill>
                  <a:srgbClr val="E8B013"/>
                </a:solidFill>
                <a:latin typeface="Liberator Medium" panose="02000000000000000000" pitchFamily="2" charset="77"/>
                <a:cs typeface="Helvetica"/>
              </a:rPr>
              <a:t>Eligibility</a:t>
            </a:r>
          </a:p>
          <a:p>
            <a:endParaRPr lang="en-US" sz="2800" dirty="0">
              <a:solidFill>
                <a:srgbClr val="E8B013"/>
              </a:solidFill>
              <a:latin typeface="Liberator Medium" panose="02000000000000000000" pitchFamily="2" charset="77"/>
            </a:endParaRPr>
          </a:p>
          <a:p>
            <a:endParaRPr lang="en-US" sz="2800" dirty="0">
              <a:solidFill>
                <a:srgbClr val="E8B013"/>
              </a:solidFill>
              <a:latin typeface="Liberator Medium" panose="02000000000000000000" pitchFamily="2" charset="77"/>
              <a:cs typeface="Calibri"/>
            </a:endParaRPr>
          </a:p>
        </p:txBody>
      </p:sp>
      <p:sp>
        <p:nvSpPr>
          <p:cNvPr id="6" name="Text Placeholder 2">
            <a:extLst>
              <a:ext uri="{FF2B5EF4-FFF2-40B4-BE49-F238E27FC236}">
                <a16:creationId xmlns:a16="http://schemas.microsoft.com/office/drawing/2014/main" id="{46ACBA36-638D-3CFD-C70D-71F7F45FB7FE}"/>
              </a:ext>
            </a:extLst>
          </p:cNvPr>
          <p:cNvSpPr txBox="1">
            <a:spLocks/>
          </p:cNvSpPr>
          <p:nvPr/>
        </p:nvSpPr>
        <p:spPr>
          <a:xfrm>
            <a:off x="1006802" y="2340140"/>
            <a:ext cx="4876800" cy="286294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tabLst>
                <a:tab pos="169863" algn="l"/>
                <a:tab pos="404813" algn="l"/>
                <a:tab pos="573088" algn="l"/>
              </a:tabLst>
              <a:defRPr/>
            </a:pPr>
            <a:r>
              <a:rPr lang="en-US" sz="1400" dirty="0">
                <a:solidFill>
                  <a:srgbClr val="FEFFFE"/>
                </a:solidFill>
                <a:latin typeface="Roboto Slab" pitchFamily="2" charset="0"/>
                <a:ea typeface="Roboto Slab" pitchFamily="2" charset="0"/>
                <a:cs typeface="Roboto"/>
              </a:rPr>
              <a:t>Must be a U.S. citizen</a:t>
            </a:r>
          </a:p>
          <a:p>
            <a:pPr>
              <a:lnSpc>
                <a:spcPct val="100000"/>
              </a:lnSpc>
              <a:spcBef>
                <a:spcPts val="0"/>
              </a:spcBef>
              <a:spcAft>
                <a:spcPts val="1200"/>
              </a:spcAft>
              <a:tabLst>
                <a:tab pos="169863" algn="l"/>
                <a:tab pos="404813" algn="l"/>
                <a:tab pos="573088" algn="l"/>
              </a:tabLst>
              <a:defRPr/>
            </a:pPr>
            <a:r>
              <a:rPr lang="en-US" sz="1400" dirty="0">
                <a:solidFill>
                  <a:srgbClr val="FEFFFE"/>
                </a:solidFill>
                <a:latin typeface="Roboto Slab" pitchFamily="2" charset="0"/>
                <a:ea typeface="Roboto Slab" pitchFamily="2" charset="0"/>
                <a:cs typeface="Roboto"/>
              </a:rPr>
              <a:t>Must be accepted for enrollment in an American Association of Colleges of Osteopathic Medicine (AACOM), American Medical Association (AMA), Accreditation Council for Graduate Medical Education (ACGME) or American Osteopathic Association (AOA) program</a:t>
            </a:r>
          </a:p>
          <a:p>
            <a:pPr>
              <a:lnSpc>
                <a:spcPct val="100000"/>
              </a:lnSpc>
              <a:spcBef>
                <a:spcPts val="0"/>
              </a:spcBef>
              <a:spcAft>
                <a:spcPts val="1200"/>
              </a:spcAft>
              <a:tabLst>
                <a:tab pos="169863" algn="l"/>
                <a:tab pos="404813" algn="l"/>
                <a:tab pos="573088" algn="l"/>
              </a:tabLst>
              <a:defRPr/>
            </a:pPr>
            <a:r>
              <a:rPr lang="en-US" sz="1400" dirty="0">
                <a:solidFill>
                  <a:srgbClr val="FEFFFE"/>
                </a:solidFill>
                <a:latin typeface="Roboto Slab" pitchFamily="2" charset="0"/>
                <a:ea typeface="Roboto Slab" pitchFamily="2" charset="0"/>
                <a:cs typeface="Roboto"/>
              </a:rPr>
              <a:t>Must be a full categorical match into an ACGME-accredited residency or fellowship </a:t>
            </a:r>
          </a:p>
          <a:p>
            <a:pPr>
              <a:lnSpc>
                <a:spcPct val="100000"/>
              </a:lnSpc>
              <a:spcBef>
                <a:spcPts val="0"/>
              </a:spcBef>
              <a:spcAft>
                <a:spcPts val="1200"/>
              </a:spcAft>
              <a:tabLst>
                <a:tab pos="169863" algn="l"/>
                <a:tab pos="404813" algn="l"/>
                <a:tab pos="573088" algn="l"/>
              </a:tabLst>
              <a:defRPr/>
            </a:pPr>
            <a:r>
              <a:rPr lang="en-US" sz="1400" dirty="0">
                <a:solidFill>
                  <a:srgbClr val="FEFFFE"/>
                </a:solidFill>
                <a:latin typeface="Roboto Slab" pitchFamily="2" charset="0"/>
                <a:ea typeface="Roboto Slab" pitchFamily="2" charset="0"/>
                <a:cs typeface="Roboto"/>
              </a:rPr>
              <a:t>Training must be completed before age 42*</a:t>
            </a:r>
          </a:p>
          <a:p>
            <a:pPr marL="0" indent="0" fontAlgn="auto">
              <a:lnSpc>
                <a:spcPct val="100000"/>
              </a:lnSpc>
              <a:spcBef>
                <a:spcPts val="0"/>
              </a:spcBef>
              <a:spcAft>
                <a:spcPts val="1200"/>
              </a:spcAft>
              <a:buNone/>
              <a:tabLst>
                <a:tab pos="169863" algn="l"/>
                <a:tab pos="404813" algn="l"/>
                <a:tab pos="573088" algn="l"/>
              </a:tabLst>
              <a:defRPr/>
            </a:pPr>
            <a:endParaRPr lang="en-US" sz="1400" dirty="0">
              <a:solidFill>
                <a:srgbClr val="FEFFFE"/>
              </a:solidFill>
              <a:latin typeface="Roboto Slab" pitchFamily="2" charset="0"/>
              <a:ea typeface="Roboto Slab" pitchFamily="2" charset="0"/>
              <a:cs typeface="Roboto"/>
            </a:endParaRPr>
          </a:p>
          <a:p>
            <a:pPr marL="0" indent="0" fontAlgn="auto">
              <a:lnSpc>
                <a:spcPct val="100000"/>
              </a:lnSpc>
              <a:spcBef>
                <a:spcPts val="0"/>
              </a:spcBef>
              <a:spcAft>
                <a:spcPts val="1200"/>
              </a:spcAft>
              <a:buNone/>
              <a:tabLst>
                <a:tab pos="169863" algn="l"/>
                <a:tab pos="404813" algn="l"/>
                <a:tab pos="573088" algn="l"/>
              </a:tabLst>
              <a:defRPr/>
            </a:pPr>
            <a:r>
              <a:rPr lang="en-US" sz="1400" dirty="0">
                <a:solidFill>
                  <a:srgbClr val="FEFFFE"/>
                </a:solidFill>
                <a:latin typeface="Roboto Slab" pitchFamily="2" charset="0"/>
                <a:ea typeface="Roboto Slab" pitchFamily="2" charset="0"/>
                <a:cs typeface="Roboto"/>
              </a:rPr>
              <a:t>*Maximum age may be higher with approved waiver</a:t>
            </a:r>
          </a:p>
        </p:txBody>
      </p:sp>
      <p:sp>
        <p:nvSpPr>
          <p:cNvPr id="3" name="TextBox 2">
            <a:extLst>
              <a:ext uri="{FF2B5EF4-FFF2-40B4-BE49-F238E27FC236}">
                <a16:creationId xmlns:a16="http://schemas.microsoft.com/office/drawing/2014/main" id="{B56BF924-18D8-04DE-0742-3101C9C17704}"/>
              </a:ext>
            </a:extLst>
          </p:cNvPr>
          <p:cNvSpPr txBox="1"/>
          <p:nvPr/>
        </p:nvSpPr>
        <p:spPr>
          <a:xfrm>
            <a:off x="11853641" y="6409119"/>
            <a:ext cx="113251" cy="230832"/>
          </a:xfrm>
          <a:prstGeom prst="rect">
            <a:avLst/>
          </a:prstGeom>
          <a:noFill/>
        </p:spPr>
        <p:txBody>
          <a:bodyPr wrap="square" rtlCol="0">
            <a:spAutoFit/>
          </a:bodyPr>
          <a:lstStyle/>
          <a:p>
            <a:pPr algn="ctr"/>
            <a:r>
              <a:rPr lang="en-US" sz="900" dirty="0">
                <a:solidFill>
                  <a:srgbClr val="B1B7BA"/>
                </a:solidFill>
                <a:latin typeface="Roboto" panose="02000000000000000000" pitchFamily="2" charset="0"/>
                <a:ea typeface="Roboto" panose="02000000000000000000" pitchFamily="2" charset="0"/>
                <a:cs typeface="Roboto" panose="02000000000000000000" pitchFamily="2" charset="0"/>
              </a:rPr>
              <a:t>9</a:t>
            </a:r>
          </a:p>
        </p:txBody>
      </p:sp>
    </p:spTree>
    <p:extLst>
      <p:ext uri="{BB962C8B-B14F-4D97-AF65-F5344CB8AC3E}">
        <p14:creationId xmlns:p14="http://schemas.microsoft.com/office/powerpoint/2010/main" val="41787552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22A3A"/>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D0D5E12-CE20-5D6F-8923-59B7B2AAD195}"/>
              </a:ext>
            </a:extLst>
          </p:cNvPr>
          <p:cNvSpPr txBox="1"/>
          <p:nvPr/>
        </p:nvSpPr>
        <p:spPr>
          <a:xfrm>
            <a:off x="1213550" y="1201134"/>
            <a:ext cx="4442458" cy="1692771"/>
          </a:xfrm>
          <a:prstGeom prst="rect">
            <a:avLst/>
          </a:prstGeom>
          <a:noFill/>
        </p:spPr>
        <p:txBody>
          <a:bodyPr wrap="square" lIns="91440" tIns="45720" rIns="91440" bIns="45720" rtlCol="0" anchor="t">
            <a:spAutoFit/>
          </a:bodyPr>
          <a:lstStyle/>
          <a:p>
            <a:r>
              <a:rPr lang="en-US" sz="4800" b="1" dirty="0">
                <a:solidFill>
                  <a:srgbClr val="E8B013"/>
                </a:solidFill>
                <a:latin typeface="Liberator Medium" panose="02000000000000000000" pitchFamily="2" charset="77"/>
                <a:cs typeface="Helvetica"/>
              </a:rPr>
              <a:t>Obligation</a:t>
            </a:r>
          </a:p>
          <a:p>
            <a:endParaRPr lang="en-US" sz="2800" dirty="0">
              <a:solidFill>
                <a:srgbClr val="E8B013"/>
              </a:solidFill>
              <a:latin typeface="Liberator Medium" panose="02000000000000000000" pitchFamily="2" charset="77"/>
            </a:endParaRPr>
          </a:p>
          <a:p>
            <a:endParaRPr lang="en-US" sz="2800" dirty="0">
              <a:solidFill>
                <a:srgbClr val="E8B013"/>
              </a:solidFill>
              <a:latin typeface="Liberator Medium" panose="02000000000000000000" pitchFamily="2" charset="77"/>
              <a:cs typeface="Calibri"/>
            </a:endParaRPr>
          </a:p>
        </p:txBody>
      </p:sp>
      <p:sp>
        <p:nvSpPr>
          <p:cNvPr id="3" name="Text Placeholder 2">
            <a:extLst>
              <a:ext uri="{FF2B5EF4-FFF2-40B4-BE49-F238E27FC236}">
                <a16:creationId xmlns:a16="http://schemas.microsoft.com/office/drawing/2014/main" id="{00FEBD51-DC7D-67F8-8203-B51D5E303474}"/>
              </a:ext>
            </a:extLst>
          </p:cNvPr>
          <p:cNvSpPr txBox="1">
            <a:spLocks/>
          </p:cNvSpPr>
          <p:nvPr/>
        </p:nvSpPr>
        <p:spPr>
          <a:xfrm>
            <a:off x="1012086" y="2322023"/>
            <a:ext cx="8564880" cy="41336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tabLst>
                <a:tab pos="169863" algn="l"/>
                <a:tab pos="404813" algn="l"/>
                <a:tab pos="573088" algn="l"/>
              </a:tabLst>
              <a:defRPr/>
            </a:pPr>
            <a:r>
              <a:rPr lang="en-US" sz="1400" b="1" dirty="0">
                <a:solidFill>
                  <a:srgbClr val="FEFFFE"/>
                </a:solidFill>
                <a:latin typeface="Roboto Slab" pitchFamily="2" charset="0"/>
                <a:ea typeface="Roboto Slab" pitchFamily="2" charset="0"/>
                <a:cs typeface="Roboto"/>
              </a:rPr>
              <a:t>TMS Alone </a:t>
            </a:r>
          </a:p>
          <a:p>
            <a:pPr lvl="1">
              <a:lnSpc>
                <a:spcPct val="100000"/>
              </a:lnSpc>
              <a:spcBef>
                <a:spcPts val="0"/>
              </a:spcBef>
              <a:spcAft>
                <a:spcPts val="1200"/>
              </a:spcAft>
              <a:tabLst>
                <a:tab pos="169863" algn="l"/>
                <a:tab pos="404813" algn="l"/>
                <a:tab pos="573088" algn="l"/>
              </a:tabLst>
              <a:defRPr/>
            </a:pPr>
            <a:r>
              <a:rPr lang="en-US" sz="1400" dirty="0">
                <a:solidFill>
                  <a:srgbClr val="FEFFFE"/>
                </a:solidFill>
                <a:latin typeface="Roboto Slab" pitchFamily="2" charset="0"/>
                <a:ea typeface="Roboto Slab" pitchFamily="2" charset="0"/>
                <a:cs typeface="Roboto"/>
              </a:rPr>
              <a:t>Applicant incurs a three-year SELRES obligation regardless of the number of years in residency/fellowship that they were approved</a:t>
            </a:r>
          </a:p>
          <a:p>
            <a:pPr>
              <a:lnSpc>
                <a:spcPct val="100000"/>
              </a:lnSpc>
              <a:spcBef>
                <a:spcPts val="0"/>
              </a:spcBef>
              <a:spcAft>
                <a:spcPts val="1200"/>
              </a:spcAft>
              <a:tabLst>
                <a:tab pos="169863" algn="l"/>
                <a:tab pos="404813" algn="l"/>
                <a:tab pos="573088" algn="l"/>
              </a:tabLst>
              <a:defRPr/>
            </a:pPr>
            <a:r>
              <a:rPr lang="en-US" sz="1400" b="1" dirty="0">
                <a:solidFill>
                  <a:srgbClr val="FEFFFE"/>
                </a:solidFill>
                <a:latin typeface="Roboto Slab" pitchFamily="2" charset="0"/>
                <a:ea typeface="Roboto Slab" pitchFamily="2" charset="0"/>
                <a:cs typeface="Roboto"/>
              </a:rPr>
              <a:t>TMS and Stipend </a:t>
            </a:r>
          </a:p>
          <a:p>
            <a:pPr lvl="1">
              <a:lnSpc>
                <a:spcPct val="100000"/>
              </a:lnSpc>
              <a:spcBef>
                <a:spcPts val="0"/>
              </a:spcBef>
              <a:spcAft>
                <a:spcPts val="1200"/>
              </a:spcAft>
              <a:tabLst>
                <a:tab pos="169863" algn="l"/>
                <a:tab pos="404813" algn="l"/>
                <a:tab pos="573088" algn="l"/>
              </a:tabLst>
              <a:defRPr/>
            </a:pPr>
            <a:r>
              <a:rPr lang="en-US" sz="1400" dirty="0">
                <a:solidFill>
                  <a:srgbClr val="FEFFFE"/>
                </a:solidFill>
                <a:latin typeface="Roboto Slab" pitchFamily="2" charset="0"/>
                <a:ea typeface="Roboto Slab" pitchFamily="2" charset="0"/>
                <a:cs typeface="Roboto"/>
              </a:rPr>
              <a:t>Applicant incurs one year for every six months or any portion of a month</a:t>
            </a:r>
          </a:p>
          <a:p>
            <a:pPr lvl="1">
              <a:lnSpc>
                <a:spcPct val="100000"/>
              </a:lnSpc>
              <a:spcBef>
                <a:spcPts val="0"/>
              </a:spcBef>
              <a:spcAft>
                <a:spcPts val="1200"/>
              </a:spcAft>
              <a:tabLst>
                <a:tab pos="169863" algn="l"/>
                <a:tab pos="404813" algn="l"/>
                <a:tab pos="573088" algn="l"/>
              </a:tabLst>
              <a:defRPr/>
            </a:pPr>
            <a:r>
              <a:rPr lang="en-US" sz="1400" dirty="0">
                <a:solidFill>
                  <a:srgbClr val="FEFFFE"/>
                </a:solidFill>
                <a:latin typeface="Roboto Slab" pitchFamily="2" charset="0"/>
                <a:ea typeface="Roboto Slab" pitchFamily="2" charset="0"/>
                <a:cs typeface="Roboto"/>
              </a:rPr>
              <a:t>Examples: </a:t>
            </a:r>
          </a:p>
          <a:p>
            <a:pPr lvl="2">
              <a:lnSpc>
                <a:spcPct val="100000"/>
              </a:lnSpc>
              <a:spcBef>
                <a:spcPts val="0"/>
              </a:spcBef>
              <a:spcAft>
                <a:spcPts val="1200"/>
              </a:spcAft>
              <a:tabLst>
                <a:tab pos="169863" algn="l"/>
                <a:tab pos="404813" algn="l"/>
                <a:tab pos="573088" algn="l"/>
              </a:tabLst>
              <a:defRPr/>
            </a:pPr>
            <a:r>
              <a:rPr lang="en-US" sz="1400" dirty="0">
                <a:solidFill>
                  <a:srgbClr val="FEFFFE"/>
                </a:solidFill>
                <a:latin typeface="Roboto Slab" pitchFamily="2" charset="0"/>
                <a:ea typeface="Roboto Slab" pitchFamily="2" charset="0"/>
                <a:cs typeface="Roboto"/>
              </a:rPr>
              <a:t>Stipend paid for two years; SELRES obligation is four years</a:t>
            </a:r>
          </a:p>
          <a:p>
            <a:pPr lvl="2">
              <a:lnSpc>
                <a:spcPct val="100000"/>
              </a:lnSpc>
              <a:spcBef>
                <a:spcPts val="0"/>
              </a:spcBef>
              <a:spcAft>
                <a:spcPts val="1200"/>
              </a:spcAft>
              <a:tabLst>
                <a:tab pos="169863" algn="l"/>
                <a:tab pos="404813" algn="l"/>
                <a:tab pos="573088" algn="l"/>
              </a:tabLst>
              <a:defRPr/>
            </a:pPr>
            <a:r>
              <a:rPr lang="en-US" sz="1400" dirty="0">
                <a:solidFill>
                  <a:srgbClr val="FEFFFE"/>
                </a:solidFill>
                <a:latin typeface="Roboto Slab" pitchFamily="2" charset="0"/>
                <a:ea typeface="Roboto Slab" pitchFamily="2" charset="0"/>
                <a:cs typeface="Roboto"/>
              </a:rPr>
              <a:t>Stipend paid for two years and two months; SELRES obligation is five years</a:t>
            </a:r>
          </a:p>
          <a:p>
            <a:pPr>
              <a:lnSpc>
                <a:spcPct val="100000"/>
              </a:lnSpc>
              <a:spcBef>
                <a:spcPts val="0"/>
              </a:spcBef>
              <a:spcAft>
                <a:spcPts val="1200"/>
              </a:spcAft>
              <a:tabLst>
                <a:tab pos="169863" algn="l"/>
                <a:tab pos="404813" algn="l"/>
                <a:tab pos="573088" algn="l"/>
              </a:tabLst>
              <a:defRPr/>
            </a:pPr>
            <a:r>
              <a:rPr lang="en-US" sz="1400" b="1" dirty="0">
                <a:solidFill>
                  <a:srgbClr val="FEFFFE"/>
                </a:solidFill>
                <a:latin typeface="Roboto Slab" pitchFamily="2" charset="0"/>
                <a:ea typeface="Roboto Slab" pitchFamily="2" charset="0"/>
                <a:cs typeface="Roboto"/>
              </a:rPr>
              <a:t>TMS, Stipend and HPLRP  </a:t>
            </a:r>
          </a:p>
          <a:p>
            <a:pPr lvl="1">
              <a:lnSpc>
                <a:spcPct val="100000"/>
              </a:lnSpc>
              <a:spcBef>
                <a:spcPts val="0"/>
              </a:spcBef>
              <a:spcAft>
                <a:spcPts val="1200"/>
              </a:spcAft>
              <a:tabLst>
                <a:tab pos="169863" algn="l"/>
                <a:tab pos="404813" algn="l"/>
                <a:tab pos="573088" algn="l"/>
              </a:tabLst>
              <a:defRPr/>
            </a:pPr>
            <a:r>
              <a:rPr lang="en-US" sz="1400" dirty="0">
                <a:solidFill>
                  <a:srgbClr val="FEFFFE"/>
                </a:solidFill>
                <a:latin typeface="Roboto Slab" pitchFamily="2" charset="0"/>
                <a:ea typeface="Roboto Slab" pitchFamily="2" charset="0"/>
                <a:cs typeface="Roboto"/>
              </a:rPr>
              <a:t>Obligation is calculated the same as TMS and Stipend. However, the obligation for the stipend WILL NOT begin until the residency or fellowship training is completed or the HPLRP max benefit is paid, stopped, or suspended, whichever occurs last.</a:t>
            </a:r>
          </a:p>
        </p:txBody>
      </p:sp>
      <p:sp>
        <p:nvSpPr>
          <p:cNvPr id="2" name="TextBox 1">
            <a:extLst>
              <a:ext uri="{FF2B5EF4-FFF2-40B4-BE49-F238E27FC236}">
                <a16:creationId xmlns:a16="http://schemas.microsoft.com/office/drawing/2014/main" id="{974F3733-F345-3FB4-7066-6ED7E4F9E4A2}"/>
              </a:ext>
            </a:extLst>
          </p:cNvPr>
          <p:cNvSpPr txBox="1"/>
          <p:nvPr/>
        </p:nvSpPr>
        <p:spPr>
          <a:xfrm>
            <a:off x="11716103" y="6409119"/>
            <a:ext cx="388326" cy="230832"/>
          </a:xfrm>
          <a:prstGeom prst="rect">
            <a:avLst/>
          </a:prstGeom>
          <a:noFill/>
        </p:spPr>
        <p:txBody>
          <a:bodyPr wrap="square" rtlCol="0">
            <a:spAutoFit/>
          </a:bodyPr>
          <a:lstStyle/>
          <a:p>
            <a:pPr algn="ctr"/>
            <a:r>
              <a:rPr lang="en-US" sz="900" dirty="0">
                <a:solidFill>
                  <a:srgbClr val="B1B7BA"/>
                </a:solidFill>
                <a:latin typeface="Roboto" panose="02000000000000000000" pitchFamily="2" charset="0"/>
                <a:ea typeface="Roboto" panose="02000000000000000000" pitchFamily="2" charset="0"/>
                <a:cs typeface="Roboto" panose="02000000000000000000" pitchFamily="2" charset="0"/>
              </a:rPr>
              <a:t>10</a:t>
            </a:r>
          </a:p>
        </p:txBody>
      </p:sp>
    </p:spTree>
    <p:extLst>
      <p:ext uri="{BB962C8B-B14F-4D97-AF65-F5344CB8AC3E}">
        <p14:creationId xmlns:p14="http://schemas.microsoft.com/office/powerpoint/2010/main" val="355539221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FF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3E2939A-7920-160F-F0CA-C3DC7E6DBD2F}"/>
              </a:ext>
            </a:extLst>
          </p:cNvPr>
          <p:cNvPicPr>
            <a:picLocks noChangeAspect="1"/>
          </p:cNvPicPr>
          <p:nvPr/>
        </p:nvPicPr>
        <p:blipFill>
          <a:blip r:embed="rId2">
            <a:alphaModFix amt="25000"/>
            <a:lum bright="100000" contrast="-40000"/>
          </a:blip>
          <a:stretch>
            <a:fillRect/>
          </a:stretch>
        </p:blipFill>
        <p:spPr>
          <a:xfrm>
            <a:off x="7093553" y="1389609"/>
            <a:ext cx="4442458" cy="4434581"/>
          </a:xfrm>
          <a:prstGeom prst="rect">
            <a:avLst/>
          </a:prstGeom>
        </p:spPr>
      </p:pic>
      <p:sp>
        <p:nvSpPr>
          <p:cNvPr id="8" name="TextBox 7">
            <a:extLst>
              <a:ext uri="{FF2B5EF4-FFF2-40B4-BE49-F238E27FC236}">
                <a16:creationId xmlns:a16="http://schemas.microsoft.com/office/drawing/2014/main" id="{3D0D5E12-CE20-5D6F-8923-59B7B2AAD195}"/>
              </a:ext>
            </a:extLst>
          </p:cNvPr>
          <p:cNvSpPr txBox="1"/>
          <p:nvPr/>
        </p:nvSpPr>
        <p:spPr>
          <a:xfrm>
            <a:off x="1211436" y="1206893"/>
            <a:ext cx="4442458" cy="169277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22A3A"/>
                </a:solidFill>
                <a:effectLst/>
                <a:uLnTx/>
                <a:uFillTx/>
                <a:latin typeface="Liberator Medium" panose="02000000000000000000" pitchFamily="2" charset="77"/>
                <a:cs typeface="Helvetica"/>
              </a:rPr>
              <a:t>Calculation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22A3A"/>
              </a:solidFill>
              <a:effectLst/>
              <a:uLnTx/>
              <a:uFillTx/>
              <a:latin typeface="Liberator Medium" panose="02000000000000000000"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22A3A"/>
              </a:solidFill>
              <a:effectLst/>
              <a:uLnTx/>
              <a:uFillTx/>
              <a:latin typeface="Liberator Medium" panose="02000000000000000000" pitchFamily="2" charset="77"/>
              <a:cs typeface="Calibri"/>
            </a:endParaRPr>
          </a:p>
        </p:txBody>
      </p:sp>
      <p:graphicFrame>
        <p:nvGraphicFramePr>
          <p:cNvPr id="6" name="Content Placeholder 1">
            <a:extLst>
              <a:ext uri="{FF2B5EF4-FFF2-40B4-BE49-F238E27FC236}">
                <a16:creationId xmlns:a16="http://schemas.microsoft.com/office/drawing/2014/main" id="{D85A0051-866D-37F8-6FB8-4D67AE031DE0}"/>
              </a:ext>
            </a:extLst>
          </p:cNvPr>
          <p:cNvGraphicFramePr>
            <a:graphicFrameLocks/>
          </p:cNvGraphicFramePr>
          <p:nvPr>
            <p:extLst>
              <p:ext uri="{D42A27DB-BD31-4B8C-83A1-F6EECF244321}">
                <p14:modId xmlns:p14="http://schemas.microsoft.com/office/powerpoint/2010/main" val="135893323"/>
              </p:ext>
            </p:extLst>
          </p:nvPr>
        </p:nvGraphicFramePr>
        <p:xfrm>
          <a:off x="1351788" y="2407357"/>
          <a:ext cx="9583020" cy="3416833"/>
        </p:xfrm>
        <a:graphic>
          <a:graphicData uri="http://schemas.openxmlformats.org/drawingml/2006/table">
            <a:tbl>
              <a:tblPr firstRow="1" bandRow="1">
                <a:tableStyleId>{F5AB1C69-6EDB-4FF4-983F-18BD219EF322}</a:tableStyleId>
              </a:tblPr>
              <a:tblGrid>
                <a:gridCol w="2395755">
                  <a:extLst>
                    <a:ext uri="{9D8B030D-6E8A-4147-A177-3AD203B41FA5}">
                      <a16:colId xmlns:a16="http://schemas.microsoft.com/office/drawing/2014/main" val="20000"/>
                    </a:ext>
                  </a:extLst>
                </a:gridCol>
                <a:gridCol w="2395755">
                  <a:extLst>
                    <a:ext uri="{9D8B030D-6E8A-4147-A177-3AD203B41FA5}">
                      <a16:colId xmlns:a16="http://schemas.microsoft.com/office/drawing/2014/main" val="20001"/>
                    </a:ext>
                  </a:extLst>
                </a:gridCol>
                <a:gridCol w="2395755">
                  <a:extLst>
                    <a:ext uri="{9D8B030D-6E8A-4147-A177-3AD203B41FA5}">
                      <a16:colId xmlns:a16="http://schemas.microsoft.com/office/drawing/2014/main" val="20002"/>
                    </a:ext>
                  </a:extLst>
                </a:gridCol>
                <a:gridCol w="2395755">
                  <a:extLst>
                    <a:ext uri="{9D8B030D-6E8A-4147-A177-3AD203B41FA5}">
                      <a16:colId xmlns:a16="http://schemas.microsoft.com/office/drawing/2014/main" val="20003"/>
                    </a:ext>
                  </a:extLst>
                </a:gridCol>
              </a:tblGrid>
              <a:tr h="734929">
                <a:tc>
                  <a:txBody>
                    <a:bodyPr/>
                    <a:lstStyle/>
                    <a:p>
                      <a:pPr algn="ctr"/>
                      <a:r>
                        <a:rPr lang="en-US" sz="1600" spc="0" dirty="0">
                          <a:solidFill>
                            <a:srgbClr val="FEFFFE"/>
                          </a:solidFill>
                          <a:latin typeface="Liberator Medium" panose="02000000000000000000" pitchFamily="2" charset="77"/>
                        </a:rPr>
                        <a:t>YEARS IN RESIDENCY </a:t>
                      </a:r>
                    </a:p>
                  </a:txBody>
                  <a:tcPr marL="91436" marR="91436" marT="45699" marB="45699" anchor="ctr">
                    <a:solidFill>
                      <a:srgbClr val="E8B013"/>
                    </a:solidFill>
                  </a:tcPr>
                </a:tc>
                <a:tc>
                  <a:txBody>
                    <a:bodyPr/>
                    <a:lstStyle/>
                    <a:p>
                      <a:pPr algn="ctr"/>
                      <a:r>
                        <a:rPr lang="en-US" sz="1600" spc="0" dirty="0">
                          <a:solidFill>
                            <a:srgbClr val="FEFFFE"/>
                          </a:solidFill>
                          <a:latin typeface="Liberator Medium" panose="02000000000000000000" pitchFamily="2" charset="77"/>
                        </a:rPr>
                        <a:t>TMS </a:t>
                      </a:r>
                    </a:p>
                  </a:txBody>
                  <a:tcPr marL="91436" marR="91436" marT="45699" marB="45699" anchor="ctr">
                    <a:solidFill>
                      <a:srgbClr val="E8B013"/>
                    </a:solidFill>
                  </a:tcPr>
                </a:tc>
                <a:tc>
                  <a:txBody>
                    <a:bodyPr/>
                    <a:lstStyle/>
                    <a:p>
                      <a:pPr algn="ctr"/>
                      <a:r>
                        <a:rPr lang="en-US" sz="1600" spc="0" dirty="0">
                          <a:solidFill>
                            <a:srgbClr val="FEFFFE"/>
                          </a:solidFill>
                          <a:latin typeface="Liberator Medium" panose="02000000000000000000" pitchFamily="2" charset="77"/>
                        </a:rPr>
                        <a:t>TMS AND STIPEND</a:t>
                      </a:r>
                    </a:p>
                  </a:txBody>
                  <a:tcPr marL="91436" marR="91436" marT="45699" marB="45699" anchor="ctr">
                    <a:solidFill>
                      <a:srgbClr val="E8B013"/>
                    </a:solidFill>
                  </a:tcPr>
                </a:tc>
                <a:tc>
                  <a:txBody>
                    <a:bodyPr/>
                    <a:lstStyle/>
                    <a:p>
                      <a:pPr algn="ctr"/>
                      <a:r>
                        <a:rPr lang="en-US" sz="1600" spc="0" dirty="0">
                          <a:solidFill>
                            <a:srgbClr val="FEFFFE"/>
                          </a:solidFill>
                          <a:latin typeface="Liberator Medium" panose="02000000000000000000" pitchFamily="2" charset="77"/>
                        </a:rPr>
                        <a:t>TMS, stipend and HPLRP</a:t>
                      </a:r>
                    </a:p>
                  </a:txBody>
                  <a:tcPr marL="91436" marR="91436" marT="45699" marB="45699" anchor="ctr">
                    <a:solidFill>
                      <a:srgbClr val="E8B013"/>
                    </a:solidFill>
                  </a:tcPr>
                </a:tc>
                <a:extLst>
                  <a:ext uri="{0D108BD9-81ED-4DB2-BD59-A6C34878D82A}">
                    <a16:rowId xmlns:a16="http://schemas.microsoft.com/office/drawing/2014/main" val="10000"/>
                  </a:ext>
                </a:extLst>
              </a:tr>
              <a:tr h="305176">
                <a:tc>
                  <a:txBody>
                    <a:bodyPr/>
                    <a:lstStyle/>
                    <a:p>
                      <a:pPr algn="ctr"/>
                      <a:r>
                        <a:rPr lang="en-US" sz="1600" spc="0" dirty="0">
                          <a:latin typeface="Liberator Medium" panose="02000000000000000000" pitchFamily="2" charset="77"/>
                        </a:rPr>
                        <a:t>1 YEAR</a:t>
                      </a:r>
                    </a:p>
                  </a:txBody>
                  <a:tcPr marL="91436" marR="91436" marT="45699" marB="45699"/>
                </a:tc>
                <a:tc>
                  <a:txBody>
                    <a:bodyPr/>
                    <a:lstStyle/>
                    <a:p>
                      <a:pPr algn="ctr"/>
                      <a:r>
                        <a:rPr lang="en-US" sz="1600" spc="0" dirty="0">
                          <a:latin typeface="Liberator Medium" panose="02000000000000000000" pitchFamily="2" charset="77"/>
                        </a:rPr>
                        <a:t>3 YEARS </a:t>
                      </a:r>
                    </a:p>
                  </a:txBody>
                  <a:tcPr marL="91436" marR="91436" marT="45699" marB="45699"/>
                </a:tc>
                <a:tc>
                  <a:txBody>
                    <a:bodyPr/>
                    <a:lstStyle/>
                    <a:p>
                      <a:pPr algn="ctr"/>
                      <a:r>
                        <a:rPr lang="en-US" sz="1600" spc="0" dirty="0">
                          <a:latin typeface="Liberator Medium" panose="02000000000000000000" pitchFamily="2" charset="77"/>
                        </a:rPr>
                        <a:t>3 YEARS</a:t>
                      </a:r>
                    </a:p>
                  </a:txBody>
                  <a:tcPr marL="91436" marR="91436" marT="45699" marB="45699"/>
                </a:tc>
                <a:tc>
                  <a:txBody>
                    <a:bodyPr/>
                    <a:lstStyle/>
                    <a:p>
                      <a:pPr algn="ctr"/>
                      <a:r>
                        <a:rPr lang="en-US" sz="1600" spc="0" dirty="0">
                          <a:latin typeface="Liberator Medium" panose="02000000000000000000" pitchFamily="2" charset="77"/>
                        </a:rPr>
                        <a:t>5 YEARS</a:t>
                      </a:r>
                    </a:p>
                  </a:txBody>
                  <a:tcPr marL="91436" marR="91436" marT="45699" marB="45699"/>
                </a:tc>
                <a:extLst>
                  <a:ext uri="{0D108BD9-81ED-4DB2-BD59-A6C34878D82A}">
                    <a16:rowId xmlns:a16="http://schemas.microsoft.com/office/drawing/2014/main" val="10001"/>
                  </a:ext>
                </a:extLst>
              </a:tr>
              <a:tr h="305176">
                <a:tc>
                  <a:txBody>
                    <a:bodyPr/>
                    <a:lstStyle/>
                    <a:p>
                      <a:pPr algn="ctr"/>
                      <a:r>
                        <a:rPr lang="en-US" sz="1600" spc="0" dirty="0">
                          <a:latin typeface="Liberator Medium" panose="02000000000000000000" pitchFamily="2" charset="77"/>
                        </a:rPr>
                        <a:t>2 YEARS</a:t>
                      </a:r>
                    </a:p>
                  </a:txBody>
                  <a:tcPr marL="91436" marR="91436" marT="45699" marB="45699"/>
                </a:tc>
                <a:tc>
                  <a:txBody>
                    <a:bodyPr/>
                    <a:lstStyle/>
                    <a:p>
                      <a:pPr algn="ctr"/>
                      <a:r>
                        <a:rPr lang="en-US" sz="1600" spc="0" dirty="0">
                          <a:latin typeface="Liberator Medium" panose="02000000000000000000" pitchFamily="2" charset="77"/>
                        </a:rPr>
                        <a:t>3 YEARS</a:t>
                      </a:r>
                    </a:p>
                  </a:txBody>
                  <a:tcPr marL="91436" marR="91436" marT="45699" marB="45699"/>
                </a:tc>
                <a:tc>
                  <a:txBody>
                    <a:bodyPr/>
                    <a:lstStyle/>
                    <a:p>
                      <a:pPr algn="ctr"/>
                      <a:r>
                        <a:rPr lang="en-US" sz="1600" spc="0" dirty="0">
                          <a:latin typeface="Liberator Medium" panose="02000000000000000000" pitchFamily="2" charset="77"/>
                        </a:rPr>
                        <a:t>4 YEARS</a:t>
                      </a:r>
                    </a:p>
                  </a:txBody>
                  <a:tcPr marL="91436" marR="91436" marT="45699" marB="45699"/>
                </a:tc>
                <a:tc>
                  <a:txBody>
                    <a:bodyPr/>
                    <a:lstStyle/>
                    <a:p>
                      <a:pPr algn="ctr"/>
                      <a:r>
                        <a:rPr lang="en-US" sz="1600" spc="0" dirty="0">
                          <a:latin typeface="Liberator Medium" panose="02000000000000000000" pitchFamily="2" charset="77"/>
                        </a:rPr>
                        <a:t>5 YEARS</a:t>
                      </a:r>
                    </a:p>
                  </a:txBody>
                  <a:tcPr marL="91436" marR="91436" marT="45699" marB="45699"/>
                </a:tc>
                <a:extLst>
                  <a:ext uri="{0D108BD9-81ED-4DB2-BD59-A6C34878D82A}">
                    <a16:rowId xmlns:a16="http://schemas.microsoft.com/office/drawing/2014/main" val="10002"/>
                  </a:ext>
                </a:extLst>
              </a:tr>
              <a:tr h="305176">
                <a:tc>
                  <a:txBody>
                    <a:bodyPr/>
                    <a:lstStyle/>
                    <a:p>
                      <a:pPr algn="ctr"/>
                      <a:r>
                        <a:rPr lang="en-US" sz="1600" spc="0" dirty="0">
                          <a:latin typeface="Liberator Medium" panose="02000000000000000000" pitchFamily="2" charset="77"/>
                        </a:rPr>
                        <a:t>3 YEARS</a:t>
                      </a:r>
                    </a:p>
                  </a:txBody>
                  <a:tcPr marL="91436" marR="91436" marT="45699" marB="45699"/>
                </a:tc>
                <a:tc>
                  <a:txBody>
                    <a:bodyPr/>
                    <a:lstStyle/>
                    <a:p>
                      <a:pPr algn="ctr"/>
                      <a:r>
                        <a:rPr lang="en-US" sz="1600" spc="0" dirty="0">
                          <a:latin typeface="Liberator Medium" panose="02000000000000000000" pitchFamily="2" charset="77"/>
                        </a:rPr>
                        <a:t>3 YEARS</a:t>
                      </a:r>
                    </a:p>
                  </a:txBody>
                  <a:tcPr marL="91436" marR="91436" marT="45699" marB="45699"/>
                </a:tc>
                <a:tc>
                  <a:txBody>
                    <a:bodyPr/>
                    <a:lstStyle/>
                    <a:p>
                      <a:pPr algn="ctr"/>
                      <a:r>
                        <a:rPr lang="en-US" sz="1600" spc="0" dirty="0">
                          <a:latin typeface="Liberator Medium" panose="02000000000000000000" pitchFamily="2" charset="77"/>
                        </a:rPr>
                        <a:t>6 YEARS</a:t>
                      </a:r>
                    </a:p>
                  </a:txBody>
                  <a:tcPr marL="91436" marR="91436" marT="45699" marB="45699"/>
                </a:tc>
                <a:tc>
                  <a:txBody>
                    <a:bodyPr/>
                    <a:lstStyle/>
                    <a:p>
                      <a:pPr algn="ctr"/>
                      <a:r>
                        <a:rPr lang="en-US" sz="1600" spc="0" dirty="0">
                          <a:latin typeface="Liberator Medium" panose="02000000000000000000" pitchFamily="2" charset="77"/>
                        </a:rPr>
                        <a:t>6 YEARS</a:t>
                      </a:r>
                    </a:p>
                  </a:txBody>
                  <a:tcPr marL="91436" marR="91436" marT="45699" marB="45699"/>
                </a:tc>
                <a:extLst>
                  <a:ext uri="{0D108BD9-81ED-4DB2-BD59-A6C34878D82A}">
                    <a16:rowId xmlns:a16="http://schemas.microsoft.com/office/drawing/2014/main" val="10003"/>
                  </a:ext>
                </a:extLst>
              </a:tr>
              <a:tr h="305176">
                <a:tc>
                  <a:txBody>
                    <a:bodyPr/>
                    <a:lstStyle/>
                    <a:p>
                      <a:pPr algn="ctr"/>
                      <a:r>
                        <a:rPr lang="en-US" sz="1600" spc="0" dirty="0">
                          <a:latin typeface="Liberator Medium" panose="02000000000000000000" pitchFamily="2" charset="77"/>
                        </a:rPr>
                        <a:t>4 YEARS</a:t>
                      </a:r>
                    </a:p>
                  </a:txBody>
                  <a:tcPr marL="91436" marR="91436" marT="45699" marB="45699"/>
                </a:tc>
                <a:tc>
                  <a:txBody>
                    <a:bodyPr/>
                    <a:lstStyle/>
                    <a:p>
                      <a:pPr algn="ctr"/>
                      <a:r>
                        <a:rPr lang="en-US" sz="1600" spc="0" dirty="0">
                          <a:latin typeface="Liberator Medium" panose="02000000000000000000" pitchFamily="2" charset="77"/>
                        </a:rPr>
                        <a:t>3 YEARS</a:t>
                      </a:r>
                    </a:p>
                  </a:txBody>
                  <a:tcPr marL="91436" marR="91436" marT="45699" marB="45699"/>
                </a:tc>
                <a:tc>
                  <a:txBody>
                    <a:bodyPr/>
                    <a:lstStyle/>
                    <a:p>
                      <a:pPr algn="ctr"/>
                      <a:r>
                        <a:rPr lang="en-US" sz="1600" spc="0" dirty="0">
                          <a:latin typeface="Liberator Medium" panose="02000000000000000000" pitchFamily="2" charset="77"/>
                        </a:rPr>
                        <a:t>8 YEARS</a:t>
                      </a:r>
                    </a:p>
                  </a:txBody>
                  <a:tcPr marL="91436" marR="91436" marT="45699" marB="45699"/>
                </a:tc>
                <a:tc>
                  <a:txBody>
                    <a:bodyPr/>
                    <a:lstStyle/>
                    <a:p>
                      <a:pPr algn="ctr"/>
                      <a:r>
                        <a:rPr lang="en-US" sz="1600" spc="0" dirty="0">
                          <a:latin typeface="Liberator Medium" panose="02000000000000000000" pitchFamily="2" charset="77"/>
                        </a:rPr>
                        <a:t>8 YEARS</a:t>
                      </a:r>
                    </a:p>
                  </a:txBody>
                  <a:tcPr marL="91436" marR="91436" marT="45699" marB="45699"/>
                </a:tc>
                <a:extLst>
                  <a:ext uri="{0D108BD9-81ED-4DB2-BD59-A6C34878D82A}">
                    <a16:rowId xmlns:a16="http://schemas.microsoft.com/office/drawing/2014/main" val="10004"/>
                  </a:ext>
                </a:extLst>
              </a:tr>
              <a:tr h="305176">
                <a:tc>
                  <a:txBody>
                    <a:bodyPr/>
                    <a:lstStyle/>
                    <a:p>
                      <a:pPr algn="ctr"/>
                      <a:r>
                        <a:rPr lang="en-US" sz="1600" spc="0" dirty="0">
                          <a:latin typeface="Liberator Medium" panose="02000000000000000000" pitchFamily="2" charset="77"/>
                        </a:rPr>
                        <a:t>5 YEARS</a:t>
                      </a:r>
                    </a:p>
                  </a:txBody>
                  <a:tcPr marL="91436" marR="91436" marT="45699" marB="45699"/>
                </a:tc>
                <a:tc>
                  <a:txBody>
                    <a:bodyPr/>
                    <a:lstStyle/>
                    <a:p>
                      <a:pPr algn="ctr"/>
                      <a:r>
                        <a:rPr lang="en-US" sz="1600" spc="0" dirty="0">
                          <a:latin typeface="Liberator Medium" panose="02000000000000000000" pitchFamily="2" charset="77"/>
                        </a:rPr>
                        <a:t>3 YEARS</a:t>
                      </a:r>
                    </a:p>
                  </a:txBody>
                  <a:tcPr marL="91436" marR="91436" marT="45699" marB="45699"/>
                </a:tc>
                <a:tc>
                  <a:txBody>
                    <a:bodyPr/>
                    <a:lstStyle/>
                    <a:p>
                      <a:pPr algn="ctr"/>
                      <a:r>
                        <a:rPr lang="en-US" sz="1600" spc="0" dirty="0">
                          <a:latin typeface="Liberator Medium" panose="02000000000000000000" pitchFamily="2" charset="77"/>
                        </a:rPr>
                        <a:t>10 YEARS</a:t>
                      </a:r>
                    </a:p>
                  </a:txBody>
                  <a:tcPr marL="91436" marR="91436" marT="45699" marB="45699"/>
                </a:tc>
                <a:tc>
                  <a:txBody>
                    <a:bodyPr/>
                    <a:lstStyle/>
                    <a:p>
                      <a:pPr algn="ctr"/>
                      <a:r>
                        <a:rPr lang="en-US" sz="1600" spc="0" dirty="0">
                          <a:latin typeface="Liberator Medium" panose="02000000000000000000" pitchFamily="2" charset="77"/>
                        </a:rPr>
                        <a:t>10 YEARS</a:t>
                      </a:r>
                    </a:p>
                  </a:txBody>
                  <a:tcPr marL="91436" marR="91436" marT="45699" marB="45699"/>
                </a:tc>
                <a:extLst>
                  <a:ext uri="{0D108BD9-81ED-4DB2-BD59-A6C34878D82A}">
                    <a16:rowId xmlns:a16="http://schemas.microsoft.com/office/drawing/2014/main" val="10005"/>
                  </a:ext>
                </a:extLst>
              </a:tr>
              <a:tr h="305176">
                <a:tc>
                  <a:txBody>
                    <a:bodyPr/>
                    <a:lstStyle/>
                    <a:p>
                      <a:pPr algn="ctr"/>
                      <a:r>
                        <a:rPr lang="en-US" sz="1600" spc="0" dirty="0">
                          <a:latin typeface="Liberator Medium" panose="02000000000000000000" pitchFamily="2" charset="77"/>
                        </a:rPr>
                        <a:t>6 YEARS</a:t>
                      </a:r>
                    </a:p>
                  </a:txBody>
                  <a:tcPr marL="91436" marR="91436" marT="45699" marB="45699"/>
                </a:tc>
                <a:tc>
                  <a:txBody>
                    <a:bodyPr/>
                    <a:lstStyle/>
                    <a:p>
                      <a:pPr algn="ctr"/>
                      <a:r>
                        <a:rPr lang="en-US" sz="1600" spc="0" dirty="0">
                          <a:latin typeface="Liberator Medium" panose="02000000000000000000" pitchFamily="2" charset="77"/>
                        </a:rPr>
                        <a:t>3 YEARS</a:t>
                      </a:r>
                    </a:p>
                  </a:txBody>
                  <a:tcPr marL="91436" marR="91436" marT="45699" marB="45699"/>
                </a:tc>
                <a:tc>
                  <a:txBody>
                    <a:bodyPr/>
                    <a:lstStyle/>
                    <a:p>
                      <a:pPr algn="ctr"/>
                      <a:r>
                        <a:rPr lang="en-US" sz="1600" spc="0" dirty="0">
                          <a:latin typeface="Liberator Medium" panose="02000000000000000000" pitchFamily="2" charset="77"/>
                        </a:rPr>
                        <a:t>12 YEARS</a:t>
                      </a:r>
                    </a:p>
                  </a:txBody>
                  <a:tcPr marL="91436" marR="91436" marT="45699" marB="45699"/>
                </a:tc>
                <a:tc>
                  <a:txBody>
                    <a:bodyPr/>
                    <a:lstStyle/>
                    <a:p>
                      <a:pPr algn="ctr"/>
                      <a:r>
                        <a:rPr lang="en-US" sz="1600" spc="0" dirty="0">
                          <a:latin typeface="Liberator Medium" panose="02000000000000000000" pitchFamily="2" charset="77"/>
                        </a:rPr>
                        <a:t>12 YEARS</a:t>
                      </a:r>
                    </a:p>
                  </a:txBody>
                  <a:tcPr marL="91436" marR="91436" marT="45699" marB="45699"/>
                </a:tc>
                <a:extLst>
                  <a:ext uri="{0D108BD9-81ED-4DB2-BD59-A6C34878D82A}">
                    <a16:rowId xmlns:a16="http://schemas.microsoft.com/office/drawing/2014/main" val="10006"/>
                  </a:ext>
                </a:extLst>
              </a:tr>
              <a:tr h="305176">
                <a:tc>
                  <a:txBody>
                    <a:bodyPr/>
                    <a:lstStyle/>
                    <a:p>
                      <a:pPr algn="ctr"/>
                      <a:r>
                        <a:rPr lang="en-US" sz="1600" spc="0" dirty="0">
                          <a:latin typeface="Liberator Medium" panose="02000000000000000000" pitchFamily="2" charset="77"/>
                        </a:rPr>
                        <a:t>7 YEARS</a:t>
                      </a:r>
                    </a:p>
                  </a:txBody>
                  <a:tcPr marL="91436" marR="91436" marT="45699" marB="45699"/>
                </a:tc>
                <a:tc>
                  <a:txBody>
                    <a:bodyPr/>
                    <a:lstStyle/>
                    <a:p>
                      <a:pPr algn="ctr"/>
                      <a:r>
                        <a:rPr lang="en-US" sz="1600" spc="0" dirty="0">
                          <a:latin typeface="Liberator Medium" panose="02000000000000000000" pitchFamily="2" charset="77"/>
                        </a:rPr>
                        <a:t>3 YEARS</a:t>
                      </a:r>
                    </a:p>
                  </a:txBody>
                  <a:tcPr marL="91436" marR="91436" marT="45699" marB="45699"/>
                </a:tc>
                <a:tc>
                  <a:txBody>
                    <a:bodyPr/>
                    <a:lstStyle/>
                    <a:p>
                      <a:pPr algn="ctr"/>
                      <a:r>
                        <a:rPr lang="en-US" sz="1600" spc="0" dirty="0">
                          <a:latin typeface="Liberator Medium" panose="02000000000000000000" pitchFamily="2" charset="77"/>
                        </a:rPr>
                        <a:t>14 YEARS</a:t>
                      </a:r>
                    </a:p>
                  </a:txBody>
                  <a:tcPr marL="91436" marR="91436" marT="45699" marB="45699"/>
                </a:tc>
                <a:tc>
                  <a:txBody>
                    <a:bodyPr/>
                    <a:lstStyle/>
                    <a:p>
                      <a:pPr algn="ctr"/>
                      <a:r>
                        <a:rPr lang="en-US" sz="1600" spc="0" dirty="0">
                          <a:latin typeface="Liberator Medium" panose="02000000000000000000" pitchFamily="2" charset="77"/>
                        </a:rPr>
                        <a:t>14 YEARS</a:t>
                      </a:r>
                    </a:p>
                  </a:txBody>
                  <a:tcPr marL="91436" marR="91436" marT="45699" marB="45699"/>
                </a:tc>
                <a:extLst>
                  <a:ext uri="{0D108BD9-81ED-4DB2-BD59-A6C34878D82A}">
                    <a16:rowId xmlns:a16="http://schemas.microsoft.com/office/drawing/2014/main" val="10007"/>
                  </a:ext>
                </a:extLst>
              </a:tr>
              <a:tr h="305176">
                <a:tc>
                  <a:txBody>
                    <a:bodyPr/>
                    <a:lstStyle/>
                    <a:p>
                      <a:pPr algn="ctr"/>
                      <a:r>
                        <a:rPr lang="en-US" sz="1600" spc="0" dirty="0">
                          <a:latin typeface="Liberator Medium" panose="02000000000000000000" pitchFamily="2" charset="77"/>
                        </a:rPr>
                        <a:t>8 YEARS</a:t>
                      </a:r>
                    </a:p>
                  </a:txBody>
                  <a:tcPr marL="91436" marR="91436" marT="45699" marB="45699"/>
                </a:tc>
                <a:tc>
                  <a:txBody>
                    <a:bodyPr/>
                    <a:lstStyle/>
                    <a:p>
                      <a:pPr algn="ctr"/>
                      <a:r>
                        <a:rPr lang="en-US" sz="1600" spc="0" dirty="0">
                          <a:latin typeface="Liberator Medium" panose="02000000000000000000" pitchFamily="2" charset="77"/>
                        </a:rPr>
                        <a:t>3 YEARS</a:t>
                      </a:r>
                    </a:p>
                  </a:txBody>
                  <a:tcPr marL="91436" marR="91436" marT="45699" marB="45699"/>
                </a:tc>
                <a:tc>
                  <a:txBody>
                    <a:bodyPr/>
                    <a:lstStyle/>
                    <a:p>
                      <a:pPr algn="ctr"/>
                      <a:r>
                        <a:rPr lang="en-US" sz="1600" spc="0" dirty="0">
                          <a:latin typeface="Liberator Medium" panose="02000000000000000000" pitchFamily="2" charset="77"/>
                        </a:rPr>
                        <a:t>16 YEARS</a:t>
                      </a:r>
                    </a:p>
                  </a:txBody>
                  <a:tcPr marL="91436" marR="91436" marT="45699" marB="45699"/>
                </a:tc>
                <a:tc>
                  <a:txBody>
                    <a:bodyPr/>
                    <a:lstStyle/>
                    <a:p>
                      <a:pPr algn="ctr"/>
                      <a:r>
                        <a:rPr lang="en-US" sz="1600" spc="0" dirty="0">
                          <a:latin typeface="Liberator Medium" panose="02000000000000000000" pitchFamily="2" charset="77"/>
                        </a:rPr>
                        <a:t>16 YEARS</a:t>
                      </a:r>
                    </a:p>
                  </a:txBody>
                  <a:tcPr marL="91436" marR="91436" marT="45699" marB="45699"/>
                </a:tc>
                <a:extLst>
                  <a:ext uri="{0D108BD9-81ED-4DB2-BD59-A6C34878D82A}">
                    <a16:rowId xmlns:a16="http://schemas.microsoft.com/office/drawing/2014/main" val="10008"/>
                  </a:ext>
                </a:extLst>
              </a:tr>
            </a:tbl>
          </a:graphicData>
        </a:graphic>
      </p:graphicFrame>
      <p:sp>
        <p:nvSpPr>
          <p:cNvPr id="2" name="Text Placeholder 1">
            <a:extLst>
              <a:ext uri="{FF2B5EF4-FFF2-40B4-BE49-F238E27FC236}">
                <a16:creationId xmlns:a16="http://schemas.microsoft.com/office/drawing/2014/main" id="{34FBAE31-16E8-91ED-92C6-4F79B2B55C33}"/>
              </a:ext>
            </a:extLst>
          </p:cNvPr>
          <p:cNvSpPr txBox="1">
            <a:spLocks/>
          </p:cNvSpPr>
          <p:nvPr/>
        </p:nvSpPr>
        <p:spPr>
          <a:xfrm>
            <a:off x="1232727" y="836052"/>
            <a:ext cx="2199938" cy="370841"/>
          </a:xfrm>
          <a:prstGeom prst="rect">
            <a:avLst/>
          </a:prstGeom>
        </p:spPr>
        <p:txBody>
          <a:bodyPr wrap="none">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2400" dirty="0">
                <a:solidFill>
                  <a:srgbClr val="0076AA"/>
                </a:solidFill>
                <a:latin typeface="Liberator Heavy" panose="02000000000000000000" pitchFamily="2" charset="77"/>
                <a:ea typeface="Roboto" panose="02000000000000000000" pitchFamily="2" charset="0"/>
                <a:cs typeface="Roboto" panose="02000000000000000000" pitchFamily="2" charset="0"/>
              </a:rPr>
              <a:t>OBLIGATION</a:t>
            </a:r>
          </a:p>
        </p:txBody>
      </p:sp>
      <p:sp>
        <p:nvSpPr>
          <p:cNvPr id="3" name="TextBox 2">
            <a:extLst>
              <a:ext uri="{FF2B5EF4-FFF2-40B4-BE49-F238E27FC236}">
                <a16:creationId xmlns:a16="http://schemas.microsoft.com/office/drawing/2014/main" id="{E589B25D-3D71-1BEA-F15E-D891E655E706}"/>
              </a:ext>
            </a:extLst>
          </p:cNvPr>
          <p:cNvSpPr txBox="1"/>
          <p:nvPr/>
        </p:nvSpPr>
        <p:spPr>
          <a:xfrm>
            <a:off x="11716103" y="6409119"/>
            <a:ext cx="388326" cy="230832"/>
          </a:xfrm>
          <a:prstGeom prst="rect">
            <a:avLst/>
          </a:prstGeom>
          <a:noFill/>
        </p:spPr>
        <p:txBody>
          <a:bodyPr wrap="square" rtlCol="0">
            <a:spAutoFit/>
          </a:bodyPr>
          <a:lstStyle/>
          <a:p>
            <a:pPr algn="ctr"/>
            <a:r>
              <a:rPr lang="en-US" sz="900" dirty="0">
                <a:solidFill>
                  <a:srgbClr val="B1B7BA"/>
                </a:solidFill>
                <a:latin typeface="Roboto" panose="02000000000000000000" pitchFamily="2" charset="0"/>
                <a:ea typeface="Roboto" panose="02000000000000000000" pitchFamily="2" charset="0"/>
                <a:cs typeface="Roboto" panose="02000000000000000000" pitchFamily="2" charset="0"/>
              </a:rPr>
              <a:t>11</a:t>
            </a:r>
          </a:p>
        </p:txBody>
      </p:sp>
    </p:spTree>
    <p:extLst>
      <p:ext uri="{BB962C8B-B14F-4D97-AF65-F5344CB8AC3E}">
        <p14:creationId xmlns:p14="http://schemas.microsoft.com/office/powerpoint/2010/main" val="137306167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room, medical equipment, medical, healthcare&#10;&#10;Description automatically generated">
            <a:extLst>
              <a:ext uri="{FF2B5EF4-FFF2-40B4-BE49-F238E27FC236}">
                <a16:creationId xmlns:a16="http://schemas.microsoft.com/office/drawing/2014/main" id="{2BED0B29-2DAB-381A-9BC3-5329922BC4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17431" y="-2"/>
            <a:ext cx="5398196" cy="6858001"/>
          </a:xfrm>
          <a:prstGeom prst="rect">
            <a:avLst/>
          </a:prstGeom>
        </p:spPr>
      </p:pic>
      <p:sp>
        <p:nvSpPr>
          <p:cNvPr id="4" name="Rectangle 3">
            <a:extLst>
              <a:ext uri="{FF2B5EF4-FFF2-40B4-BE49-F238E27FC236}">
                <a16:creationId xmlns:a16="http://schemas.microsoft.com/office/drawing/2014/main" id="{DAC83300-1519-5C73-E418-1569531E53C4}"/>
              </a:ext>
            </a:extLst>
          </p:cNvPr>
          <p:cNvSpPr/>
          <p:nvPr/>
        </p:nvSpPr>
        <p:spPr>
          <a:xfrm>
            <a:off x="0" y="-1"/>
            <a:ext cx="7315200" cy="6858000"/>
          </a:xfrm>
          <a:prstGeom prst="rect">
            <a:avLst/>
          </a:prstGeom>
          <a:solidFill>
            <a:srgbClr val="022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C51EDB3-2CA3-96E5-2D8A-A5B682E27552}"/>
              </a:ext>
            </a:extLst>
          </p:cNvPr>
          <p:cNvSpPr txBox="1"/>
          <p:nvPr/>
        </p:nvSpPr>
        <p:spPr>
          <a:xfrm>
            <a:off x="1234644" y="1237265"/>
            <a:ext cx="5782787" cy="1692771"/>
          </a:xfrm>
          <a:prstGeom prst="rect">
            <a:avLst/>
          </a:prstGeom>
          <a:noFill/>
        </p:spPr>
        <p:txBody>
          <a:bodyPr wrap="square" lIns="91440" tIns="45720" rIns="91440" bIns="45720" rtlCol="0" anchor="t">
            <a:spAutoFit/>
          </a:bodyPr>
          <a:lstStyle/>
          <a:p>
            <a:r>
              <a:rPr lang="en-US" sz="4800" b="1" dirty="0">
                <a:solidFill>
                  <a:srgbClr val="E8B013"/>
                </a:solidFill>
                <a:latin typeface="Liberator Medium" panose="02000000000000000000" pitchFamily="2" charset="77"/>
                <a:cs typeface="Helvetica"/>
              </a:rPr>
              <a:t>While in TMS…</a:t>
            </a:r>
          </a:p>
          <a:p>
            <a:endParaRPr lang="en-US" sz="2800" dirty="0">
              <a:solidFill>
                <a:srgbClr val="E8B013"/>
              </a:solidFill>
              <a:latin typeface="Liberator Medium" panose="02000000000000000000" pitchFamily="2" charset="77"/>
            </a:endParaRPr>
          </a:p>
          <a:p>
            <a:endParaRPr lang="en-US" sz="2800" dirty="0">
              <a:solidFill>
                <a:srgbClr val="E8B013"/>
              </a:solidFill>
              <a:latin typeface="Liberator Medium" panose="02000000000000000000" pitchFamily="2" charset="77"/>
              <a:cs typeface="Calibri"/>
            </a:endParaRPr>
          </a:p>
        </p:txBody>
      </p:sp>
      <p:sp>
        <p:nvSpPr>
          <p:cNvPr id="2" name="TextBox 1">
            <a:extLst>
              <a:ext uri="{FF2B5EF4-FFF2-40B4-BE49-F238E27FC236}">
                <a16:creationId xmlns:a16="http://schemas.microsoft.com/office/drawing/2014/main" id="{C83DE76B-26D8-10A6-E80C-816316C87029}"/>
              </a:ext>
            </a:extLst>
          </p:cNvPr>
          <p:cNvSpPr txBox="1"/>
          <p:nvPr/>
        </p:nvSpPr>
        <p:spPr>
          <a:xfrm>
            <a:off x="952751" y="2302434"/>
            <a:ext cx="4306231" cy="2339102"/>
          </a:xfrm>
          <a:prstGeom prst="rect">
            <a:avLst/>
          </a:prstGeom>
          <a:noFill/>
        </p:spPr>
        <p:txBody>
          <a:bodyPr wrap="square" lIns="91440" tIns="45720" rIns="91440" bIns="45720" rtlCol="0" anchor="t">
            <a:spAutoFit/>
          </a:bodyPr>
          <a:lstStyle/>
          <a:p>
            <a:pPr marL="285750" marR="0" lvl="0" indent="-285750" defTabSz="914400" eaLnBrk="1" fontAlgn="auto" latinLnBrk="0" hangingPunct="1">
              <a:spcBef>
                <a:spcPts val="0"/>
              </a:spcBef>
              <a:spcAft>
                <a:spcPts val="1200"/>
              </a:spcAft>
              <a:buClrTx/>
              <a:buSzTx/>
              <a:buFont typeface="Arial" panose="020B0604020202020204" pitchFamily="34" charset="0"/>
              <a:buChar char="•"/>
              <a:tabLst/>
              <a:defRPr/>
            </a:pPr>
            <a:r>
              <a:rPr lang="en-US" sz="1400" dirty="0">
                <a:solidFill>
                  <a:srgbClr val="FEFFFE"/>
                </a:solidFill>
                <a:latin typeface="Roboto Slab" pitchFamily="2" charset="0"/>
                <a:ea typeface="Roboto Slab" pitchFamily="2" charset="0"/>
                <a:cs typeface="Roboto"/>
              </a:rPr>
              <a:t>Will never be pulled out of residency training for deployment</a:t>
            </a:r>
          </a:p>
          <a:p>
            <a:pPr marL="285750" marR="0" lvl="0" indent="-285750" defTabSz="914400" eaLnBrk="1" fontAlgn="auto" latinLnBrk="0" hangingPunct="1">
              <a:spcBef>
                <a:spcPts val="0"/>
              </a:spcBef>
              <a:spcAft>
                <a:spcPts val="1200"/>
              </a:spcAft>
              <a:buClrTx/>
              <a:buSzTx/>
              <a:buFont typeface="Arial" panose="020B0604020202020204" pitchFamily="34" charset="0"/>
              <a:buChar char="•"/>
              <a:tabLst/>
              <a:defRPr/>
            </a:pPr>
            <a:r>
              <a:rPr lang="en-US" sz="1400" dirty="0">
                <a:solidFill>
                  <a:srgbClr val="FEFFFE"/>
                </a:solidFill>
                <a:latin typeface="Roboto Slab" pitchFamily="2" charset="0"/>
                <a:ea typeface="Roboto Slab" pitchFamily="2" charset="0"/>
                <a:cs typeface="Roboto"/>
              </a:rPr>
              <a:t>It allows for a two-week Annual Training (AT) while in residency or fellowship should the member desire</a:t>
            </a:r>
          </a:p>
          <a:p>
            <a:pPr marL="285750" indent="-285750">
              <a:spcAft>
                <a:spcPts val="1200"/>
              </a:spcAft>
              <a:buFont typeface="Arial" panose="020B0604020202020204" pitchFamily="34" charset="0"/>
              <a:buChar char="•"/>
              <a:defRPr/>
            </a:pPr>
            <a:r>
              <a:rPr lang="en-US" sz="1400" dirty="0">
                <a:solidFill>
                  <a:srgbClr val="FEFFFE"/>
                </a:solidFill>
                <a:latin typeface="Roboto Slab" pitchFamily="2" charset="0"/>
                <a:ea typeface="Roboto Slab" pitchFamily="2" charset="0"/>
                <a:cs typeface="Roboto"/>
              </a:rPr>
              <a:t>Officer Development School shall be arranged prior to the start of drilling or as a first Annual Training within the first year in the Selected Reserve force</a:t>
            </a:r>
          </a:p>
        </p:txBody>
      </p:sp>
      <p:sp>
        <p:nvSpPr>
          <p:cNvPr id="5" name="TextBox 4">
            <a:extLst>
              <a:ext uri="{FF2B5EF4-FFF2-40B4-BE49-F238E27FC236}">
                <a16:creationId xmlns:a16="http://schemas.microsoft.com/office/drawing/2014/main" id="{3750A74A-9682-BAF5-6DDA-658A33F42C1C}"/>
              </a:ext>
            </a:extLst>
          </p:cNvPr>
          <p:cNvSpPr txBox="1"/>
          <p:nvPr/>
        </p:nvSpPr>
        <p:spPr>
          <a:xfrm>
            <a:off x="11716103" y="6409119"/>
            <a:ext cx="388326" cy="230832"/>
          </a:xfrm>
          <a:prstGeom prst="rect">
            <a:avLst/>
          </a:prstGeom>
          <a:noFill/>
        </p:spPr>
        <p:txBody>
          <a:bodyPr wrap="square" rtlCol="0">
            <a:spAutoFit/>
          </a:bodyPr>
          <a:lstStyle/>
          <a:p>
            <a:pPr algn="ctr"/>
            <a:r>
              <a:rPr lang="en-US" sz="900" dirty="0">
                <a:solidFill>
                  <a:srgbClr val="B1B7BA"/>
                </a:solidFill>
                <a:latin typeface="Roboto" panose="02000000000000000000" pitchFamily="2" charset="0"/>
                <a:ea typeface="Roboto" panose="02000000000000000000" pitchFamily="2" charset="0"/>
                <a:cs typeface="Roboto" panose="02000000000000000000" pitchFamily="2" charset="0"/>
              </a:rPr>
              <a:t>12</a:t>
            </a:r>
          </a:p>
        </p:txBody>
      </p:sp>
    </p:spTree>
    <p:extLst>
      <p:ext uri="{BB962C8B-B14F-4D97-AF65-F5344CB8AC3E}">
        <p14:creationId xmlns:p14="http://schemas.microsoft.com/office/powerpoint/2010/main" val="309191145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FC76ECA-A739-8A78-A654-FCC20EF9B149}"/>
              </a:ext>
            </a:extLst>
          </p:cNvPr>
          <p:cNvSpPr txBox="1">
            <a:spLocks/>
          </p:cNvSpPr>
          <p:nvPr/>
        </p:nvSpPr>
        <p:spPr>
          <a:xfrm>
            <a:off x="1333500" y="2227303"/>
            <a:ext cx="6273203" cy="44526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spcBef>
                <a:spcPts val="0"/>
              </a:spcBef>
              <a:spcAft>
                <a:spcPts val="600"/>
              </a:spcAft>
              <a:buNone/>
              <a:tabLst>
                <a:tab pos="169863" algn="l"/>
                <a:tab pos="404813" algn="l"/>
                <a:tab pos="573088" algn="l"/>
              </a:tabLst>
              <a:defRPr/>
            </a:pPr>
            <a:r>
              <a:rPr lang="en-US" sz="2000" dirty="0">
                <a:solidFill>
                  <a:srgbClr val="002938"/>
                </a:solidFill>
                <a:latin typeface="Helvetica" pitchFamily="2" charset="0"/>
                <a:ea typeface="Roboto"/>
                <a:cs typeface="Roboto"/>
              </a:rPr>
              <a:t>[Name]</a:t>
            </a:r>
            <a:endParaRPr lang="en-US" dirty="0">
              <a:solidFill>
                <a:srgbClr val="002938"/>
              </a:solidFill>
              <a:latin typeface="Helvetica" pitchFamily="2" charset="0"/>
              <a:ea typeface="Roboto"/>
              <a:cs typeface="Roboto"/>
            </a:endParaRPr>
          </a:p>
          <a:p>
            <a:pPr marL="0" indent="0" fontAlgn="auto">
              <a:lnSpc>
                <a:spcPct val="150000"/>
              </a:lnSpc>
              <a:spcBef>
                <a:spcPts val="0"/>
              </a:spcBef>
              <a:spcAft>
                <a:spcPts val="600"/>
              </a:spcAft>
              <a:buNone/>
              <a:tabLst>
                <a:tab pos="169863" algn="l"/>
                <a:tab pos="404813" algn="l"/>
                <a:tab pos="573088" algn="l"/>
              </a:tabLst>
              <a:defRPr/>
            </a:pPr>
            <a:r>
              <a:rPr lang="en-US" sz="2000" dirty="0">
                <a:solidFill>
                  <a:srgbClr val="002938"/>
                </a:solidFill>
                <a:latin typeface="Helvetica" pitchFamily="2" charset="0"/>
                <a:ea typeface="Roboto"/>
                <a:cs typeface="Roboto"/>
              </a:rPr>
              <a:t>[Title]</a:t>
            </a:r>
          </a:p>
          <a:p>
            <a:pPr marL="0" indent="0" fontAlgn="auto">
              <a:lnSpc>
                <a:spcPct val="150000"/>
              </a:lnSpc>
              <a:spcBef>
                <a:spcPts val="0"/>
              </a:spcBef>
              <a:spcAft>
                <a:spcPts val="600"/>
              </a:spcAft>
              <a:buNone/>
              <a:tabLst>
                <a:tab pos="169863" algn="l"/>
                <a:tab pos="404813" algn="l"/>
                <a:tab pos="573088" algn="l"/>
              </a:tabLst>
              <a:defRPr/>
            </a:pPr>
            <a:r>
              <a:rPr lang="en-US" sz="2000" dirty="0">
                <a:solidFill>
                  <a:srgbClr val="002938"/>
                </a:solidFill>
                <a:latin typeface="Helvetica" pitchFamily="2" charset="0"/>
                <a:ea typeface="Roboto"/>
                <a:cs typeface="Roboto"/>
              </a:rPr>
              <a:t>[Email]</a:t>
            </a:r>
          </a:p>
          <a:p>
            <a:pPr marL="0" indent="0" fontAlgn="auto">
              <a:lnSpc>
                <a:spcPct val="150000"/>
              </a:lnSpc>
              <a:spcBef>
                <a:spcPts val="0"/>
              </a:spcBef>
              <a:spcAft>
                <a:spcPts val="600"/>
              </a:spcAft>
              <a:buNone/>
              <a:tabLst>
                <a:tab pos="169863" algn="l"/>
                <a:tab pos="404813" algn="l"/>
                <a:tab pos="573088" algn="l"/>
              </a:tabLst>
              <a:defRPr/>
            </a:pPr>
            <a:r>
              <a:rPr lang="en-US" sz="2000" dirty="0">
                <a:solidFill>
                  <a:srgbClr val="002938"/>
                </a:solidFill>
                <a:latin typeface="Helvetica" pitchFamily="2" charset="0"/>
                <a:ea typeface="Roboto"/>
                <a:cs typeface="Roboto"/>
              </a:rPr>
              <a:t>[Office number]</a:t>
            </a:r>
          </a:p>
          <a:p>
            <a:pPr marL="0" indent="0" fontAlgn="auto">
              <a:lnSpc>
                <a:spcPct val="150000"/>
              </a:lnSpc>
              <a:spcBef>
                <a:spcPts val="0"/>
              </a:spcBef>
              <a:spcAft>
                <a:spcPts val="600"/>
              </a:spcAft>
              <a:buNone/>
              <a:tabLst>
                <a:tab pos="169863" algn="l"/>
                <a:tab pos="404813" algn="l"/>
                <a:tab pos="573088" algn="l"/>
              </a:tabLst>
              <a:defRPr/>
            </a:pPr>
            <a:r>
              <a:rPr lang="en-US" sz="2000" dirty="0">
                <a:solidFill>
                  <a:srgbClr val="002938"/>
                </a:solidFill>
                <a:latin typeface="Helvetica" pitchFamily="2" charset="0"/>
                <a:ea typeface="Roboto"/>
                <a:cs typeface="Roboto"/>
              </a:rPr>
              <a:t>[Cell number]</a:t>
            </a:r>
          </a:p>
        </p:txBody>
      </p:sp>
      <p:sp>
        <p:nvSpPr>
          <p:cNvPr id="3" name="TextBox 2">
            <a:extLst>
              <a:ext uri="{FF2B5EF4-FFF2-40B4-BE49-F238E27FC236}">
                <a16:creationId xmlns:a16="http://schemas.microsoft.com/office/drawing/2014/main" id="{A88AE19C-BE12-5CC2-A50A-57FD1E08A22F}"/>
              </a:ext>
            </a:extLst>
          </p:cNvPr>
          <p:cNvSpPr txBox="1"/>
          <p:nvPr/>
        </p:nvSpPr>
        <p:spPr>
          <a:xfrm>
            <a:off x="1229015" y="1191202"/>
            <a:ext cx="7102579" cy="169277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022A3A"/>
                </a:solidFill>
                <a:effectLst/>
                <a:uLnTx/>
                <a:uFillTx/>
                <a:latin typeface="Liberator Medium" panose="02000000000000000000" pitchFamily="2" charset="77"/>
                <a:cs typeface="Helvetica"/>
              </a:rPr>
              <a:t>CONTACT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22A3A"/>
              </a:solidFill>
              <a:effectLst/>
              <a:uLnTx/>
              <a:uFillTx/>
              <a:latin typeface="Liberator Medium" panose="02000000000000000000"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22A3A"/>
              </a:solidFill>
              <a:effectLst/>
              <a:uLnTx/>
              <a:uFillTx/>
              <a:latin typeface="Liberator Medium" panose="02000000000000000000" pitchFamily="2" charset="77"/>
              <a:cs typeface="Calibri"/>
            </a:endParaRPr>
          </a:p>
        </p:txBody>
      </p:sp>
      <p:pic>
        <p:nvPicPr>
          <p:cNvPr id="4" name="Picture 3">
            <a:extLst>
              <a:ext uri="{FF2B5EF4-FFF2-40B4-BE49-F238E27FC236}">
                <a16:creationId xmlns:a16="http://schemas.microsoft.com/office/drawing/2014/main" id="{761E2DAF-333B-26CE-05AB-51EFFB847F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99655" y="5101476"/>
            <a:ext cx="2226906" cy="1782534"/>
          </a:xfrm>
          <a:prstGeom prst="rect">
            <a:avLst/>
          </a:prstGeom>
        </p:spPr>
      </p:pic>
      <p:sp>
        <p:nvSpPr>
          <p:cNvPr id="5" name="TextBox 4">
            <a:extLst>
              <a:ext uri="{FF2B5EF4-FFF2-40B4-BE49-F238E27FC236}">
                <a16:creationId xmlns:a16="http://schemas.microsoft.com/office/drawing/2014/main" id="{AAD07086-5405-3EDD-4BB1-CBBE3AF6BE4F}"/>
              </a:ext>
            </a:extLst>
          </p:cNvPr>
          <p:cNvSpPr txBox="1"/>
          <p:nvPr/>
        </p:nvSpPr>
        <p:spPr>
          <a:xfrm>
            <a:off x="11716103" y="6409119"/>
            <a:ext cx="388326" cy="230832"/>
          </a:xfrm>
          <a:prstGeom prst="rect">
            <a:avLst/>
          </a:prstGeom>
          <a:noFill/>
        </p:spPr>
        <p:txBody>
          <a:bodyPr wrap="square" rtlCol="0">
            <a:spAutoFit/>
          </a:bodyPr>
          <a:lstStyle/>
          <a:p>
            <a:pPr algn="ctr"/>
            <a:r>
              <a:rPr lang="en-US" sz="900" dirty="0">
                <a:solidFill>
                  <a:srgbClr val="B1B7BA"/>
                </a:solidFill>
                <a:latin typeface="Roboto" panose="02000000000000000000" pitchFamily="2" charset="0"/>
                <a:ea typeface="Roboto" panose="02000000000000000000" pitchFamily="2" charset="0"/>
                <a:cs typeface="Roboto" panose="02000000000000000000" pitchFamily="2" charset="0"/>
              </a:rPr>
              <a:t>13</a:t>
            </a:r>
          </a:p>
        </p:txBody>
      </p:sp>
    </p:spTree>
    <p:extLst>
      <p:ext uri="{BB962C8B-B14F-4D97-AF65-F5344CB8AC3E}">
        <p14:creationId xmlns:p14="http://schemas.microsoft.com/office/powerpoint/2010/main" val="27438150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022A3A"/>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EBC3B2-DCAC-CA9C-A715-1F3D3A990907}"/>
              </a:ext>
            </a:extLst>
          </p:cNvPr>
          <p:cNvSpPr txBox="1"/>
          <p:nvPr/>
        </p:nvSpPr>
        <p:spPr>
          <a:xfrm>
            <a:off x="728882" y="2329963"/>
            <a:ext cx="6317576" cy="4001095"/>
          </a:xfrm>
          <a:prstGeom prst="rect">
            <a:avLst/>
          </a:prstGeom>
          <a:noFill/>
        </p:spPr>
        <p:txBody>
          <a:bodyPr wrap="square" lIns="91440" tIns="45720" rIns="91440" bIns="45720" rtlCol="0" anchor="t">
            <a:spAutoFit/>
          </a:bodyPr>
          <a:lstStyle/>
          <a:p>
            <a:pPr indent="-514350">
              <a:spcAft>
                <a:spcPts val="1200"/>
              </a:spcAft>
              <a:buFontTx/>
              <a:buAutoNum type="arabicPeriod"/>
              <a:defRPr/>
            </a:pPr>
            <a:r>
              <a:rPr lang="en-US" sz="1400" b="1" dirty="0">
                <a:solidFill>
                  <a:srgbClr val="E8B013"/>
                </a:solidFill>
                <a:latin typeface="Roboto Slab" pitchFamily="2" charset="0"/>
                <a:ea typeface="Roboto Slab" pitchFamily="2" charset="0"/>
                <a:cs typeface="Roboto" panose="02000000000000000000" pitchFamily="2" charset="0"/>
              </a:rPr>
              <a:t>What Is TMS?</a:t>
            </a:r>
          </a:p>
          <a:p>
            <a:pPr indent="-514350">
              <a:spcAft>
                <a:spcPts val="1200"/>
              </a:spcAft>
              <a:buFontTx/>
              <a:buAutoNum type="arabicPeriod"/>
              <a:defRPr/>
            </a:pPr>
            <a:r>
              <a:rPr lang="en-US" sz="1400" b="1" dirty="0">
                <a:solidFill>
                  <a:srgbClr val="E8B013"/>
                </a:solidFill>
                <a:latin typeface="Roboto Slab" pitchFamily="2" charset="0"/>
                <a:ea typeface="Roboto Slab" pitchFamily="2" charset="0"/>
                <a:cs typeface="Roboto" panose="02000000000000000000" pitchFamily="2" charset="0"/>
              </a:rPr>
              <a:t>Qualifying Programs </a:t>
            </a:r>
          </a:p>
          <a:p>
            <a:pPr marL="0" marR="0" lvl="0" indent="-514350" defTabSz="914400" eaLnBrk="1" fontAlgn="auto" latinLnBrk="0" hangingPunct="1">
              <a:spcBef>
                <a:spcPts val="0"/>
              </a:spcBef>
              <a:spcAft>
                <a:spcPts val="1200"/>
              </a:spcAft>
              <a:buClrTx/>
              <a:buSzTx/>
              <a:buFontTx/>
              <a:buAutoNum type="arabicPeriod"/>
              <a:tabLst/>
              <a:defRPr/>
            </a:pPr>
            <a:r>
              <a:rPr lang="en-US" sz="1400" b="1" dirty="0">
                <a:solidFill>
                  <a:srgbClr val="E8B013"/>
                </a:solidFill>
                <a:latin typeface="Roboto Slab" pitchFamily="2" charset="0"/>
                <a:ea typeface="Roboto Slab" pitchFamily="2" charset="0"/>
                <a:cs typeface="Roboto" panose="02000000000000000000" pitchFamily="2" charset="0"/>
              </a:rPr>
              <a:t>Financial Benefits</a:t>
            </a:r>
          </a:p>
          <a:p>
            <a:pPr marL="0" marR="0" lvl="0" indent="-514350" defTabSz="914400" eaLnBrk="1" fontAlgn="auto" latinLnBrk="0" hangingPunct="1">
              <a:spcBef>
                <a:spcPts val="0"/>
              </a:spcBef>
              <a:spcAft>
                <a:spcPts val="1200"/>
              </a:spcAft>
              <a:buClrTx/>
              <a:buSzTx/>
              <a:buFontTx/>
              <a:buAutoNum type="arabicPeriod"/>
              <a:tabLst/>
              <a:defRPr/>
            </a:pPr>
            <a:r>
              <a:rPr lang="en-US" sz="1400" b="1" dirty="0">
                <a:solidFill>
                  <a:srgbClr val="E8B013"/>
                </a:solidFill>
                <a:latin typeface="Roboto Slab" pitchFamily="2" charset="0"/>
                <a:ea typeface="Roboto Slab" pitchFamily="2" charset="0"/>
                <a:cs typeface="Roboto" panose="02000000000000000000" pitchFamily="2" charset="0"/>
              </a:rPr>
              <a:t>Health Insurance Benefits</a:t>
            </a:r>
          </a:p>
          <a:p>
            <a:pPr marL="0" indent="-514350">
              <a:spcBef>
                <a:spcPts val="0"/>
              </a:spcBef>
              <a:spcAft>
                <a:spcPts val="1200"/>
              </a:spcAft>
              <a:buFontTx/>
              <a:buAutoNum type="arabicPeriod"/>
              <a:defRPr/>
            </a:pPr>
            <a:r>
              <a:rPr lang="en-US" sz="1400" b="1" dirty="0">
                <a:solidFill>
                  <a:srgbClr val="E8B013"/>
                </a:solidFill>
                <a:latin typeface="Roboto Slab" pitchFamily="2" charset="0"/>
                <a:ea typeface="Roboto Slab" pitchFamily="2" charset="0"/>
                <a:cs typeface="Roboto" panose="02000000000000000000" pitchFamily="2" charset="0"/>
              </a:rPr>
              <a:t>Servicemembers’ Group Life Insurance (SGLI)</a:t>
            </a:r>
          </a:p>
          <a:p>
            <a:pPr marL="0" indent="-514350">
              <a:spcBef>
                <a:spcPts val="0"/>
              </a:spcBef>
              <a:spcAft>
                <a:spcPts val="1200"/>
              </a:spcAft>
              <a:buFontTx/>
              <a:buAutoNum type="arabicPeriod"/>
              <a:defRPr/>
            </a:pPr>
            <a:r>
              <a:rPr lang="en-US" sz="1400" b="1" dirty="0">
                <a:solidFill>
                  <a:srgbClr val="E8B013"/>
                </a:solidFill>
                <a:latin typeface="Roboto Slab" pitchFamily="2" charset="0"/>
                <a:ea typeface="Roboto Slab" pitchFamily="2" charset="0"/>
                <a:cs typeface="Roboto" panose="02000000000000000000" pitchFamily="2" charset="0"/>
              </a:rPr>
              <a:t>Employer Support of the Guard and Reserve (ESGR) </a:t>
            </a:r>
          </a:p>
          <a:p>
            <a:pPr indent="-514350">
              <a:spcAft>
                <a:spcPts val="1200"/>
              </a:spcAft>
              <a:buFontTx/>
              <a:buAutoNum type="arabicPeriod"/>
              <a:defRPr/>
            </a:pPr>
            <a:r>
              <a:rPr lang="en-US" sz="1400" b="1" dirty="0">
                <a:solidFill>
                  <a:srgbClr val="E8B013"/>
                </a:solidFill>
                <a:latin typeface="Roboto Slab" pitchFamily="2" charset="0"/>
                <a:ea typeface="Roboto Slab" pitchFamily="2" charset="0"/>
                <a:cs typeface="Roboto" panose="02000000000000000000" pitchFamily="2" charset="0"/>
              </a:rPr>
              <a:t>Other Reserve Benefits</a:t>
            </a:r>
          </a:p>
          <a:p>
            <a:pPr indent="-514350">
              <a:spcAft>
                <a:spcPts val="1200"/>
              </a:spcAft>
              <a:buFontTx/>
              <a:buAutoNum type="arabicPeriod"/>
              <a:defRPr/>
            </a:pPr>
            <a:r>
              <a:rPr lang="en-US" sz="1400" b="1" dirty="0">
                <a:solidFill>
                  <a:srgbClr val="E8B013"/>
                </a:solidFill>
                <a:latin typeface="Roboto Slab" pitchFamily="2" charset="0"/>
                <a:ea typeface="Roboto Slab" pitchFamily="2" charset="0"/>
                <a:cs typeface="Roboto" panose="02000000000000000000" pitchFamily="2" charset="0"/>
              </a:rPr>
              <a:t>Eligibility</a:t>
            </a:r>
          </a:p>
          <a:p>
            <a:pPr marL="0" marR="0" lvl="0" indent="-514350" defTabSz="914400" eaLnBrk="1" fontAlgn="auto" latinLnBrk="0" hangingPunct="1">
              <a:spcBef>
                <a:spcPts val="0"/>
              </a:spcBef>
              <a:spcAft>
                <a:spcPts val="1200"/>
              </a:spcAft>
              <a:buClrTx/>
              <a:buSzTx/>
              <a:buFontTx/>
              <a:buAutoNum type="arabicPeriod"/>
              <a:tabLst/>
              <a:defRPr/>
            </a:pPr>
            <a:r>
              <a:rPr lang="en-US" sz="1400" b="1" dirty="0">
                <a:solidFill>
                  <a:srgbClr val="E8B013"/>
                </a:solidFill>
                <a:latin typeface="Roboto Slab" pitchFamily="2" charset="0"/>
                <a:ea typeface="Roboto Slab" pitchFamily="2" charset="0"/>
                <a:cs typeface="Roboto" panose="02000000000000000000" pitchFamily="2" charset="0"/>
              </a:rPr>
              <a:t>Obligation</a:t>
            </a:r>
          </a:p>
          <a:p>
            <a:pPr indent="-514350">
              <a:spcAft>
                <a:spcPts val="1200"/>
              </a:spcAft>
              <a:buFontTx/>
              <a:buAutoNum type="arabicPeriod"/>
              <a:defRPr/>
            </a:pPr>
            <a:r>
              <a:rPr lang="en-US" sz="1400" b="1" dirty="0">
                <a:solidFill>
                  <a:srgbClr val="E8B013"/>
                </a:solidFill>
                <a:latin typeface="Roboto Slab" pitchFamily="2" charset="0"/>
                <a:ea typeface="Roboto Slab" pitchFamily="2" charset="0"/>
                <a:cs typeface="Roboto" panose="02000000000000000000" pitchFamily="2" charset="0"/>
              </a:rPr>
              <a:t>Obligation Calculation</a:t>
            </a:r>
          </a:p>
          <a:p>
            <a:pPr indent="-514350">
              <a:spcAft>
                <a:spcPts val="1200"/>
              </a:spcAft>
              <a:buFontTx/>
              <a:buAutoNum type="arabicPeriod"/>
              <a:defRPr/>
            </a:pPr>
            <a:r>
              <a:rPr lang="en-US" sz="1400" b="1" dirty="0">
                <a:solidFill>
                  <a:srgbClr val="E8B013"/>
                </a:solidFill>
                <a:latin typeface="Roboto Slab" pitchFamily="2" charset="0"/>
                <a:ea typeface="Roboto Slab" pitchFamily="2" charset="0"/>
                <a:cs typeface="Roboto" panose="02000000000000000000" pitchFamily="2" charset="0"/>
              </a:rPr>
              <a:t>While in TMS</a:t>
            </a:r>
          </a:p>
        </p:txBody>
      </p:sp>
      <p:sp>
        <p:nvSpPr>
          <p:cNvPr id="8" name="TextBox 7">
            <a:extLst>
              <a:ext uri="{FF2B5EF4-FFF2-40B4-BE49-F238E27FC236}">
                <a16:creationId xmlns:a16="http://schemas.microsoft.com/office/drawing/2014/main" id="{3D0D5E12-CE20-5D6F-8923-59B7B2AAD195}"/>
              </a:ext>
            </a:extLst>
          </p:cNvPr>
          <p:cNvSpPr txBox="1"/>
          <p:nvPr/>
        </p:nvSpPr>
        <p:spPr>
          <a:xfrm>
            <a:off x="1241043" y="1038063"/>
            <a:ext cx="3381372" cy="2123658"/>
          </a:xfrm>
          <a:prstGeom prst="rect">
            <a:avLst/>
          </a:prstGeom>
          <a:noFill/>
        </p:spPr>
        <p:txBody>
          <a:bodyPr wrap="square" lIns="91440" tIns="45720" rIns="91440" bIns="45720" rtlCol="0" anchor="t">
            <a:spAutoFit/>
          </a:bodyPr>
          <a:lstStyle/>
          <a:p>
            <a:r>
              <a:rPr lang="en-US" sz="6000" b="1" dirty="0">
                <a:solidFill>
                  <a:srgbClr val="FEFFFE"/>
                </a:solidFill>
                <a:latin typeface="Liberator Medium" panose="02000000000000000000" pitchFamily="2" charset="77"/>
                <a:cs typeface="Helvetica"/>
              </a:rPr>
              <a:t>Agenda</a:t>
            </a:r>
          </a:p>
          <a:p>
            <a:endParaRPr lang="en-US" sz="3600" dirty="0">
              <a:solidFill>
                <a:srgbClr val="FEFFFE"/>
              </a:solidFill>
              <a:latin typeface="Liberator Medium" panose="02000000000000000000" pitchFamily="2" charset="77"/>
            </a:endParaRPr>
          </a:p>
          <a:p>
            <a:endParaRPr lang="en-US" sz="3600" dirty="0">
              <a:solidFill>
                <a:srgbClr val="FEFFFE"/>
              </a:solidFill>
              <a:latin typeface="Liberator Medium" panose="02000000000000000000" pitchFamily="2" charset="77"/>
              <a:cs typeface="Calibri"/>
            </a:endParaRPr>
          </a:p>
        </p:txBody>
      </p:sp>
      <p:cxnSp>
        <p:nvCxnSpPr>
          <p:cNvPr id="4" name="Straight Connector 3">
            <a:extLst>
              <a:ext uri="{FF2B5EF4-FFF2-40B4-BE49-F238E27FC236}">
                <a16:creationId xmlns:a16="http://schemas.microsoft.com/office/drawing/2014/main" id="{5F4FF5FA-497D-AC30-C5B2-63AAA6DE3874}"/>
              </a:ext>
            </a:extLst>
          </p:cNvPr>
          <p:cNvCxnSpPr>
            <a:cxnSpLocks/>
          </p:cNvCxnSpPr>
          <p:nvPr/>
        </p:nvCxnSpPr>
        <p:spPr>
          <a:xfrm flipV="1">
            <a:off x="1333500" y="2099892"/>
            <a:ext cx="3381372" cy="10954"/>
          </a:xfrm>
          <a:prstGeom prst="line">
            <a:avLst/>
          </a:prstGeom>
          <a:ln w="57150">
            <a:solidFill>
              <a:srgbClr val="0076AA"/>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CABEA0B-54DD-516F-B33A-DC03FF954E3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6096000" y="-500540"/>
            <a:ext cx="10806859" cy="8650387"/>
          </a:xfrm>
          <a:prstGeom prst="rect">
            <a:avLst/>
          </a:prstGeom>
        </p:spPr>
      </p:pic>
      <p:sp>
        <p:nvSpPr>
          <p:cNvPr id="3" name="TextBox 2">
            <a:extLst>
              <a:ext uri="{FF2B5EF4-FFF2-40B4-BE49-F238E27FC236}">
                <a16:creationId xmlns:a16="http://schemas.microsoft.com/office/drawing/2014/main" id="{52084B0E-3D0F-D986-B4D2-07882498CF6D}"/>
              </a:ext>
            </a:extLst>
          </p:cNvPr>
          <p:cNvSpPr txBox="1"/>
          <p:nvPr/>
        </p:nvSpPr>
        <p:spPr>
          <a:xfrm>
            <a:off x="11853641" y="6409119"/>
            <a:ext cx="113251" cy="230832"/>
          </a:xfrm>
          <a:prstGeom prst="rect">
            <a:avLst/>
          </a:prstGeom>
          <a:noFill/>
        </p:spPr>
        <p:txBody>
          <a:bodyPr wrap="square" rtlCol="0">
            <a:spAutoFit/>
          </a:bodyPr>
          <a:lstStyle/>
          <a:p>
            <a:pPr algn="ctr"/>
            <a:r>
              <a:rPr lang="en-US" sz="900" dirty="0">
                <a:solidFill>
                  <a:schemeClr val="bg1"/>
                </a:solidFill>
                <a:latin typeface="Roboto" panose="02000000000000000000" pitchFamily="2" charset="0"/>
                <a:ea typeface="Roboto" panose="02000000000000000000" pitchFamily="2" charset="0"/>
                <a:cs typeface="Roboto" panose="02000000000000000000" pitchFamily="2" charset="0"/>
              </a:rPr>
              <a:t>2</a:t>
            </a:r>
          </a:p>
        </p:txBody>
      </p:sp>
    </p:spTree>
    <p:extLst>
      <p:ext uri="{BB962C8B-B14F-4D97-AF65-F5344CB8AC3E}">
        <p14:creationId xmlns:p14="http://schemas.microsoft.com/office/powerpoint/2010/main" val="168801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2A3A"/>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D6A05C-93F1-C9A5-1A7B-C66AD0C9BE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36963" y="1"/>
            <a:ext cx="6857999" cy="6857999"/>
          </a:xfrm>
          <a:prstGeom prst="rect">
            <a:avLst/>
          </a:prstGeom>
        </p:spPr>
      </p:pic>
      <p:sp>
        <p:nvSpPr>
          <p:cNvPr id="2" name="Rectangle 1">
            <a:extLst>
              <a:ext uri="{FF2B5EF4-FFF2-40B4-BE49-F238E27FC236}">
                <a16:creationId xmlns:a16="http://schemas.microsoft.com/office/drawing/2014/main" id="{A2772E9E-5AD2-8BE4-4EE0-C81C89297FA2}"/>
              </a:ext>
            </a:extLst>
          </p:cNvPr>
          <p:cNvSpPr/>
          <p:nvPr/>
        </p:nvSpPr>
        <p:spPr>
          <a:xfrm>
            <a:off x="0" y="-1"/>
            <a:ext cx="7315200" cy="6858000"/>
          </a:xfrm>
          <a:prstGeom prst="rect">
            <a:avLst/>
          </a:prstGeom>
          <a:solidFill>
            <a:srgbClr val="022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3B348547-036A-7D56-5FA3-EF64740FC831}"/>
              </a:ext>
            </a:extLst>
          </p:cNvPr>
          <p:cNvSpPr txBox="1">
            <a:spLocks/>
          </p:cNvSpPr>
          <p:nvPr/>
        </p:nvSpPr>
        <p:spPr>
          <a:xfrm>
            <a:off x="1015609" y="2309498"/>
            <a:ext cx="5992567" cy="39489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TMS is a Navy Selected Reserve (SELRES) Direct Commission Officer (DCO) Program designed to provide financial and other incentives for medical and dental residency/fellowship programs.</a:t>
            </a:r>
          </a:p>
          <a:p>
            <a:pPr>
              <a:lnSpc>
                <a:spcPct val="100000"/>
              </a:lnSpc>
              <a:spcBef>
                <a:spcPts val="0"/>
              </a:spcBef>
              <a:spcAft>
                <a:spcPts val="12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Medical Corps and Dental Corps critical skill specialties will be considered for TMS via the professional review board. The Bureau of Medicine and Surgery, Reserve Affairs Officer is the approval authority for TMS. Examples of specialties are neurosurgery, orthopedic surgery and oral maxillofacial surgery.</a:t>
            </a:r>
          </a:p>
          <a:p>
            <a:pPr>
              <a:lnSpc>
                <a:spcPct val="100000"/>
              </a:lnSpc>
              <a:spcBef>
                <a:spcPts val="0"/>
              </a:spcBef>
              <a:spcAft>
                <a:spcPts val="12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Participants perform a minimum of four Inactive Duty Trainings (drills) per quarter (physically show up to a Navy Operational Support Center twice per year).</a:t>
            </a:r>
          </a:p>
          <a:p>
            <a:pPr>
              <a:lnSpc>
                <a:spcPct val="100000"/>
              </a:lnSpc>
              <a:spcBef>
                <a:spcPts val="0"/>
              </a:spcBef>
              <a:spcAft>
                <a:spcPts val="12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All pay and allowances are received just like a regular Drilling Reservist.</a:t>
            </a:r>
          </a:p>
          <a:p>
            <a:pPr>
              <a:lnSpc>
                <a:spcPct val="100000"/>
              </a:lnSpc>
              <a:spcBef>
                <a:spcPts val="0"/>
              </a:spcBef>
              <a:spcAft>
                <a:spcPts val="12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Time in training counts as a regular good year toward retirement.</a:t>
            </a:r>
          </a:p>
        </p:txBody>
      </p:sp>
      <p:sp>
        <p:nvSpPr>
          <p:cNvPr id="10" name="TextBox 9">
            <a:extLst>
              <a:ext uri="{FF2B5EF4-FFF2-40B4-BE49-F238E27FC236}">
                <a16:creationId xmlns:a16="http://schemas.microsoft.com/office/drawing/2014/main" id="{5C51EDB3-2CA3-96E5-2D8A-A5B682E27552}"/>
              </a:ext>
            </a:extLst>
          </p:cNvPr>
          <p:cNvSpPr txBox="1"/>
          <p:nvPr/>
        </p:nvSpPr>
        <p:spPr>
          <a:xfrm>
            <a:off x="1225389" y="1198018"/>
            <a:ext cx="5782787" cy="1692771"/>
          </a:xfrm>
          <a:prstGeom prst="rect">
            <a:avLst/>
          </a:prstGeom>
          <a:noFill/>
        </p:spPr>
        <p:txBody>
          <a:bodyPr wrap="square" lIns="91440" tIns="45720" rIns="91440" bIns="45720" rtlCol="0" anchor="t">
            <a:spAutoFit/>
          </a:bodyPr>
          <a:lstStyle/>
          <a:p>
            <a:r>
              <a:rPr lang="en-US" sz="4800" b="1" dirty="0">
                <a:solidFill>
                  <a:srgbClr val="E8B013"/>
                </a:solidFill>
                <a:latin typeface="Liberator Medium" panose="02000000000000000000" pitchFamily="2" charset="77"/>
                <a:cs typeface="Helvetica"/>
              </a:rPr>
              <a:t>What is TMS?</a:t>
            </a:r>
          </a:p>
          <a:p>
            <a:endParaRPr lang="en-US" sz="2800" dirty="0">
              <a:solidFill>
                <a:srgbClr val="E8B013"/>
              </a:solidFill>
              <a:latin typeface="Liberator Medium" panose="02000000000000000000" pitchFamily="2" charset="77"/>
            </a:endParaRPr>
          </a:p>
          <a:p>
            <a:endParaRPr lang="en-US" sz="2800" dirty="0">
              <a:solidFill>
                <a:srgbClr val="E8B013"/>
              </a:solidFill>
              <a:latin typeface="Liberator Medium" panose="02000000000000000000" pitchFamily="2" charset="77"/>
              <a:cs typeface="Calibri"/>
            </a:endParaRPr>
          </a:p>
        </p:txBody>
      </p:sp>
      <p:sp>
        <p:nvSpPr>
          <p:cNvPr id="4" name="TextBox 3">
            <a:extLst>
              <a:ext uri="{FF2B5EF4-FFF2-40B4-BE49-F238E27FC236}">
                <a16:creationId xmlns:a16="http://schemas.microsoft.com/office/drawing/2014/main" id="{D8DD2370-187B-ED71-B292-421AD29CFB75}"/>
              </a:ext>
            </a:extLst>
          </p:cNvPr>
          <p:cNvSpPr txBox="1"/>
          <p:nvPr/>
        </p:nvSpPr>
        <p:spPr>
          <a:xfrm>
            <a:off x="11853641" y="6409119"/>
            <a:ext cx="113251" cy="230832"/>
          </a:xfrm>
          <a:prstGeom prst="rect">
            <a:avLst/>
          </a:prstGeom>
          <a:noFill/>
        </p:spPr>
        <p:txBody>
          <a:bodyPr wrap="square" rtlCol="0">
            <a:spAutoFit/>
          </a:bodyPr>
          <a:lstStyle/>
          <a:p>
            <a:pPr algn="ctr"/>
            <a:r>
              <a:rPr lang="en-US" sz="900" dirty="0">
                <a:solidFill>
                  <a:schemeClr val="bg1"/>
                </a:solidFill>
                <a:latin typeface="Roboto" panose="02000000000000000000" pitchFamily="2" charset="0"/>
                <a:ea typeface="Roboto" panose="02000000000000000000" pitchFamily="2" charset="0"/>
                <a:cs typeface="Roboto" panose="02000000000000000000" pitchFamily="2" charset="0"/>
              </a:rPr>
              <a:t>3</a:t>
            </a:r>
          </a:p>
        </p:txBody>
      </p:sp>
    </p:spTree>
    <p:extLst>
      <p:ext uri="{BB962C8B-B14F-4D97-AF65-F5344CB8AC3E}">
        <p14:creationId xmlns:p14="http://schemas.microsoft.com/office/powerpoint/2010/main" val="246480446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772E9E-5AD2-8BE4-4EE0-C81C89297FA2}"/>
              </a:ext>
            </a:extLst>
          </p:cNvPr>
          <p:cNvSpPr/>
          <p:nvPr/>
        </p:nvSpPr>
        <p:spPr>
          <a:xfrm>
            <a:off x="-1" y="-1"/>
            <a:ext cx="12192001" cy="6858000"/>
          </a:xfrm>
          <a:prstGeom prst="rect">
            <a:avLst/>
          </a:prstGeom>
          <a:solidFill>
            <a:srgbClr val="022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3B348547-036A-7D56-5FA3-EF64740FC831}"/>
              </a:ext>
            </a:extLst>
          </p:cNvPr>
          <p:cNvSpPr txBox="1">
            <a:spLocks/>
          </p:cNvSpPr>
          <p:nvPr/>
        </p:nvSpPr>
        <p:spPr>
          <a:xfrm>
            <a:off x="1015609" y="2309498"/>
            <a:ext cx="10724781" cy="39489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U.S. Navy Reserve Direct Commissioning Officer (DCO)* program and drill option</a:t>
            </a:r>
          </a:p>
          <a:p>
            <a:pPr>
              <a:lnSpc>
                <a:spcPct val="100000"/>
              </a:lnSpc>
              <a:spcBef>
                <a:spcPts val="0"/>
              </a:spcBef>
              <a:spcAft>
                <a:spcPts val="3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Allows health care providers enrolled in an eligible medical/dental residency or fellowship program an opportunity to:</a:t>
            </a:r>
          </a:p>
          <a:p>
            <a:pPr lvl="1">
              <a:lnSpc>
                <a:spcPct val="100000"/>
              </a:lnSpc>
              <a:spcBef>
                <a:spcPts val="0"/>
              </a:spcBef>
              <a:spcAft>
                <a:spcPts val="3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Commission as a Selected Reserve** Medical or Dental Corps Officer</a:t>
            </a:r>
          </a:p>
          <a:p>
            <a:pPr lvl="1">
              <a:lnSpc>
                <a:spcPct val="100000"/>
              </a:lnSpc>
              <a:spcBef>
                <a:spcPts val="0"/>
              </a:spcBef>
              <a:spcAft>
                <a:spcPts val="3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Participate in a minimal time commitment until program completion: four drill periods per quarter, which may be done virtually</a:t>
            </a:r>
          </a:p>
          <a:p>
            <a:pPr lvl="1">
              <a:lnSpc>
                <a:spcPct val="100000"/>
              </a:lnSpc>
              <a:spcBef>
                <a:spcPts val="0"/>
              </a:spcBef>
              <a:spcAft>
                <a:spcPts val="3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Transition to fully participating as a U.S. Navy Reserve Medical or Dental Corps Officer upon program completion</a:t>
            </a:r>
          </a:p>
          <a:p>
            <a:pPr lvl="1">
              <a:lnSpc>
                <a:spcPct val="100000"/>
              </a:lnSpc>
              <a:spcBef>
                <a:spcPts val="0"/>
              </a:spcBef>
              <a:spcAft>
                <a:spcPts val="3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Earn Reserve drill pay, training credit and retirement points</a:t>
            </a:r>
          </a:p>
          <a:p>
            <a:pPr lvl="1">
              <a:lnSpc>
                <a:spcPct val="100000"/>
              </a:lnSpc>
              <a:spcBef>
                <a:spcPts val="0"/>
              </a:spcBef>
              <a:spcAft>
                <a:spcPts val="3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Receive financial, health care and other incentives</a:t>
            </a:r>
          </a:p>
          <a:p>
            <a:pPr lvl="1">
              <a:lnSpc>
                <a:spcPct val="100000"/>
              </a:lnSpc>
              <a:spcBef>
                <a:spcPts val="0"/>
              </a:spcBef>
              <a:spcAft>
                <a:spcPts val="300"/>
              </a:spcAft>
              <a:tabLst>
                <a:tab pos="176213" algn="l"/>
                <a:tab pos="403225" algn="l"/>
              </a:tabLst>
              <a:defRPr/>
            </a:pPr>
            <a:endParaRPr lang="en-US" sz="1400" dirty="0">
              <a:solidFill>
                <a:srgbClr val="FEFFFE"/>
              </a:solidFill>
              <a:latin typeface="Roboto Slab" pitchFamily="2" charset="0"/>
              <a:ea typeface="Roboto Slab" pitchFamily="2" charset="0"/>
              <a:cs typeface="Roboto" panose="02000000000000000000" pitchFamily="2" charset="0"/>
            </a:endParaRPr>
          </a:p>
          <a:p>
            <a:pPr marL="0" indent="0">
              <a:lnSpc>
                <a:spcPct val="100000"/>
              </a:lnSpc>
              <a:spcBef>
                <a:spcPts val="0"/>
              </a:spcBef>
              <a:spcAft>
                <a:spcPts val="300"/>
              </a:spcAft>
              <a:buNone/>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*Direct Commission Officers: civilians who commission as an officer in the U.S. Navy Reserves</a:t>
            </a:r>
          </a:p>
          <a:p>
            <a:pPr marL="0" indent="0">
              <a:lnSpc>
                <a:spcPct val="100000"/>
              </a:lnSpc>
              <a:spcBef>
                <a:spcPts val="0"/>
              </a:spcBef>
              <a:spcAft>
                <a:spcPts val="300"/>
              </a:spcAft>
              <a:buNone/>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**Selected Reserves (SELRES): active participants in the U.S. Navy Reserves who complete the requirements of satisfactory participation including:</a:t>
            </a:r>
          </a:p>
          <a:p>
            <a:pPr lvl="1">
              <a:lnSpc>
                <a:spcPct val="100000"/>
              </a:lnSpc>
              <a:spcBef>
                <a:spcPts val="0"/>
              </a:spcBef>
              <a:spcAft>
                <a:spcPts val="3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Drill weekend once a month (four drill periods in one weekend)</a:t>
            </a:r>
          </a:p>
          <a:p>
            <a:pPr lvl="1">
              <a:lnSpc>
                <a:spcPct val="100000"/>
              </a:lnSpc>
              <a:spcBef>
                <a:spcPts val="0"/>
              </a:spcBef>
              <a:spcAft>
                <a:spcPts val="3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Two weeks of Annual Training (AT)</a:t>
            </a:r>
          </a:p>
          <a:p>
            <a:pPr lvl="1">
              <a:lnSpc>
                <a:spcPct val="100000"/>
              </a:lnSpc>
              <a:spcBef>
                <a:spcPts val="0"/>
              </a:spcBef>
              <a:spcAft>
                <a:spcPts val="3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Annual physical fitness test</a:t>
            </a:r>
          </a:p>
          <a:p>
            <a:pPr lvl="1">
              <a:lnSpc>
                <a:spcPct val="100000"/>
              </a:lnSpc>
              <a:spcBef>
                <a:spcPts val="0"/>
              </a:spcBef>
              <a:spcAft>
                <a:spcPts val="3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Remain medically ready and qualified</a:t>
            </a:r>
          </a:p>
        </p:txBody>
      </p:sp>
      <p:sp>
        <p:nvSpPr>
          <p:cNvPr id="10" name="TextBox 9">
            <a:extLst>
              <a:ext uri="{FF2B5EF4-FFF2-40B4-BE49-F238E27FC236}">
                <a16:creationId xmlns:a16="http://schemas.microsoft.com/office/drawing/2014/main" id="{5C51EDB3-2CA3-96E5-2D8A-A5B682E27552}"/>
              </a:ext>
            </a:extLst>
          </p:cNvPr>
          <p:cNvSpPr txBox="1"/>
          <p:nvPr/>
        </p:nvSpPr>
        <p:spPr>
          <a:xfrm>
            <a:off x="1225389" y="1198018"/>
            <a:ext cx="5782787" cy="1692771"/>
          </a:xfrm>
          <a:prstGeom prst="rect">
            <a:avLst/>
          </a:prstGeom>
          <a:noFill/>
        </p:spPr>
        <p:txBody>
          <a:bodyPr wrap="square" lIns="91440" tIns="45720" rIns="91440" bIns="45720" rtlCol="0" anchor="t">
            <a:spAutoFit/>
          </a:bodyPr>
          <a:lstStyle/>
          <a:p>
            <a:r>
              <a:rPr lang="en-US" sz="4800" b="1" dirty="0">
                <a:solidFill>
                  <a:srgbClr val="E8B013"/>
                </a:solidFill>
                <a:latin typeface="Liberator Medium" panose="02000000000000000000" pitchFamily="2" charset="77"/>
                <a:cs typeface="Helvetica"/>
              </a:rPr>
              <a:t>What is TMS?</a:t>
            </a:r>
          </a:p>
          <a:p>
            <a:endParaRPr lang="en-US" sz="2800" dirty="0">
              <a:solidFill>
                <a:srgbClr val="E8B013"/>
              </a:solidFill>
              <a:latin typeface="Liberator Medium" panose="02000000000000000000" pitchFamily="2" charset="77"/>
            </a:endParaRPr>
          </a:p>
          <a:p>
            <a:endParaRPr lang="en-US" sz="2800" dirty="0">
              <a:solidFill>
                <a:srgbClr val="E8B013"/>
              </a:solidFill>
              <a:latin typeface="Liberator Medium" panose="02000000000000000000" pitchFamily="2" charset="77"/>
              <a:cs typeface="Calibri"/>
            </a:endParaRPr>
          </a:p>
        </p:txBody>
      </p:sp>
      <p:sp>
        <p:nvSpPr>
          <p:cNvPr id="4" name="TextBox 3">
            <a:extLst>
              <a:ext uri="{FF2B5EF4-FFF2-40B4-BE49-F238E27FC236}">
                <a16:creationId xmlns:a16="http://schemas.microsoft.com/office/drawing/2014/main" id="{D8DD2370-187B-ED71-B292-421AD29CFB75}"/>
              </a:ext>
            </a:extLst>
          </p:cNvPr>
          <p:cNvSpPr txBox="1"/>
          <p:nvPr/>
        </p:nvSpPr>
        <p:spPr>
          <a:xfrm>
            <a:off x="11853641" y="6409119"/>
            <a:ext cx="113251" cy="230832"/>
          </a:xfrm>
          <a:prstGeom prst="rect">
            <a:avLst/>
          </a:prstGeom>
          <a:noFill/>
        </p:spPr>
        <p:txBody>
          <a:bodyPr wrap="square" rtlCol="0">
            <a:spAutoFit/>
          </a:bodyPr>
          <a:lstStyle/>
          <a:p>
            <a:pPr algn="ctr"/>
            <a:r>
              <a:rPr lang="en-US" sz="900" dirty="0">
                <a:solidFill>
                  <a:schemeClr val="bg1"/>
                </a:solidFill>
                <a:latin typeface="Roboto" panose="02000000000000000000" pitchFamily="2" charset="0"/>
                <a:ea typeface="Roboto" panose="02000000000000000000" pitchFamily="2" charset="0"/>
                <a:cs typeface="Roboto" panose="02000000000000000000" pitchFamily="2" charset="0"/>
              </a:rPr>
              <a:t>3</a:t>
            </a:r>
          </a:p>
        </p:txBody>
      </p:sp>
    </p:spTree>
    <p:extLst>
      <p:ext uri="{BB962C8B-B14F-4D97-AF65-F5344CB8AC3E}">
        <p14:creationId xmlns:p14="http://schemas.microsoft.com/office/powerpoint/2010/main" val="15967395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772E9E-5AD2-8BE4-4EE0-C81C89297FA2}"/>
              </a:ext>
            </a:extLst>
          </p:cNvPr>
          <p:cNvSpPr/>
          <p:nvPr/>
        </p:nvSpPr>
        <p:spPr>
          <a:xfrm>
            <a:off x="1" y="0"/>
            <a:ext cx="12192000" cy="6858000"/>
          </a:xfrm>
          <a:prstGeom prst="rect">
            <a:avLst/>
          </a:prstGeom>
          <a:solidFill>
            <a:srgbClr val="022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3B348547-036A-7D56-5FA3-EF64740FC831}"/>
              </a:ext>
            </a:extLst>
          </p:cNvPr>
          <p:cNvSpPr txBox="1">
            <a:spLocks/>
          </p:cNvSpPr>
          <p:nvPr/>
        </p:nvSpPr>
        <p:spPr>
          <a:xfrm>
            <a:off x="1015610" y="2309497"/>
            <a:ext cx="9951002" cy="4099621"/>
          </a:xfrm>
          <a:prstGeom prst="rect">
            <a:avLst/>
          </a:prstGeom>
        </p:spPr>
        <p:txBody>
          <a:bodyPr lIns="91440" tIns="45720" rIns="91440" bIns="45720" numCol="2"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900"/>
              </a:spcAft>
              <a:tabLst>
                <a:tab pos="176213" algn="l"/>
                <a:tab pos="403225" algn="l"/>
              </a:tabLst>
              <a:defRPr/>
            </a:pPr>
            <a:r>
              <a:rPr lang="en-US" sz="1400" dirty="0">
                <a:solidFill>
                  <a:srgbClr val="022A3A"/>
                </a:solidFill>
                <a:latin typeface="Roboto Slab" pitchFamily="2" charset="0"/>
                <a:ea typeface="Roboto Slab" pitchFamily="2" charset="0"/>
                <a:cs typeface="Roboto" panose="02000000000000000000" pitchFamily="2" charset="0"/>
              </a:rPr>
              <a:t>--</a:t>
            </a:r>
          </a:p>
          <a:p>
            <a:pPr>
              <a:lnSpc>
                <a:spcPct val="100000"/>
              </a:lnSpc>
              <a:spcBef>
                <a:spcPts val="600"/>
              </a:spcBef>
              <a:spcAft>
                <a:spcPts val="900"/>
              </a:spcAft>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Some currently eligible programs include:</a:t>
            </a:r>
          </a:p>
          <a:p>
            <a:pPr marL="457200" lvl="1" indent="0">
              <a:lnSpc>
                <a:spcPct val="100000"/>
              </a:lnSpc>
              <a:spcBef>
                <a:spcPts val="0"/>
              </a:spcBef>
              <a:spcAft>
                <a:spcPts val="900"/>
              </a:spcAft>
              <a:buNone/>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Anesthesia</a:t>
            </a:r>
          </a:p>
          <a:p>
            <a:pPr marL="457200" lvl="1" indent="0">
              <a:lnSpc>
                <a:spcPct val="100000"/>
              </a:lnSpc>
              <a:spcBef>
                <a:spcPts val="0"/>
              </a:spcBef>
              <a:spcAft>
                <a:spcPts val="900"/>
              </a:spcAft>
              <a:buNone/>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General Surgery</a:t>
            </a:r>
          </a:p>
          <a:p>
            <a:pPr marL="457200" lvl="1" indent="0">
              <a:lnSpc>
                <a:spcPct val="100000"/>
              </a:lnSpc>
              <a:spcBef>
                <a:spcPts val="0"/>
              </a:spcBef>
              <a:spcAft>
                <a:spcPts val="900"/>
              </a:spcAft>
              <a:buNone/>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Cardiothoracic Surgery</a:t>
            </a:r>
          </a:p>
          <a:p>
            <a:pPr marL="457200" lvl="1" indent="0">
              <a:lnSpc>
                <a:spcPct val="100000"/>
              </a:lnSpc>
              <a:spcBef>
                <a:spcPts val="0"/>
              </a:spcBef>
              <a:spcAft>
                <a:spcPts val="900"/>
              </a:spcAft>
              <a:buNone/>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Colorectal Surgery Peri/</a:t>
            </a:r>
          </a:p>
          <a:p>
            <a:pPr marL="457200" lvl="1" indent="0">
              <a:lnSpc>
                <a:spcPct val="100000"/>
              </a:lnSpc>
              <a:spcBef>
                <a:spcPts val="0"/>
              </a:spcBef>
              <a:spcAft>
                <a:spcPts val="900"/>
              </a:spcAft>
              <a:buNone/>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Vascular Surgery Trauma</a:t>
            </a:r>
          </a:p>
          <a:p>
            <a:pPr marL="457200" lvl="1" indent="0">
              <a:lnSpc>
                <a:spcPct val="100000"/>
              </a:lnSpc>
              <a:spcBef>
                <a:spcPts val="0"/>
              </a:spcBef>
              <a:spcAft>
                <a:spcPts val="900"/>
              </a:spcAft>
              <a:buNone/>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Surgery Neurosurgery</a:t>
            </a:r>
          </a:p>
          <a:p>
            <a:pPr marL="457200" lvl="1" indent="0">
              <a:lnSpc>
                <a:spcPct val="100000"/>
              </a:lnSpc>
              <a:spcBef>
                <a:spcPts val="0"/>
              </a:spcBef>
              <a:spcAft>
                <a:spcPts val="900"/>
              </a:spcAft>
              <a:buNone/>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Orthopedic Surgery</a:t>
            </a:r>
          </a:p>
          <a:p>
            <a:pPr marL="457200" lvl="1" indent="0">
              <a:lnSpc>
                <a:spcPct val="100000"/>
              </a:lnSpc>
              <a:spcBef>
                <a:spcPts val="0"/>
              </a:spcBef>
              <a:spcAft>
                <a:spcPts val="900"/>
              </a:spcAft>
              <a:buNone/>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Oral Maxillofacial Surgery</a:t>
            </a:r>
          </a:p>
          <a:p>
            <a:pPr marL="457200" lvl="1" indent="0">
              <a:lnSpc>
                <a:spcPct val="100000"/>
              </a:lnSpc>
              <a:spcBef>
                <a:spcPts val="0"/>
              </a:spcBef>
              <a:spcAft>
                <a:spcPts val="900"/>
              </a:spcAft>
              <a:buNone/>
              <a:tabLst>
                <a:tab pos="176213" algn="l"/>
                <a:tab pos="403225" algn="l"/>
              </a:tabLst>
              <a:defRPr/>
            </a:pPr>
            <a:endParaRPr lang="en-US" sz="1400" dirty="0">
              <a:solidFill>
                <a:srgbClr val="FEFFFE"/>
              </a:solidFill>
              <a:latin typeface="Roboto Slab" pitchFamily="2" charset="0"/>
              <a:ea typeface="Roboto Slab" pitchFamily="2" charset="0"/>
              <a:cs typeface="Roboto" panose="02000000000000000000" pitchFamily="2" charset="0"/>
            </a:endParaRPr>
          </a:p>
          <a:p>
            <a:pPr marL="457200" lvl="1" indent="0">
              <a:lnSpc>
                <a:spcPct val="100000"/>
              </a:lnSpc>
              <a:spcBef>
                <a:spcPts val="0"/>
              </a:spcBef>
              <a:spcAft>
                <a:spcPts val="900"/>
              </a:spcAft>
              <a:buNone/>
              <a:tabLst>
                <a:tab pos="176213" algn="l"/>
                <a:tab pos="403225" algn="l"/>
              </a:tabLst>
              <a:defRPr/>
            </a:pPr>
            <a:endParaRPr lang="en-US" sz="1400" dirty="0">
              <a:solidFill>
                <a:srgbClr val="FEFFFE"/>
              </a:solidFill>
              <a:latin typeface="Roboto Slab" pitchFamily="2" charset="0"/>
              <a:ea typeface="Roboto Slab" pitchFamily="2" charset="0"/>
              <a:cs typeface="Roboto" panose="02000000000000000000" pitchFamily="2" charset="0"/>
            </a:endParaRPr>
          </a:p>
          <a:p>
            <a:pPr marL="457200" lvl="1" indent="0">
              <a:lnSpc>
                <a:spcPct val="100000"/>
              </a:lnSpc>
              <a:spcBef>
                <a:spcPts val="0"/>
              </a:spcBef>
              <a:spcAft>
                <a:spcPts val="900"/>
              </a:spcAft>
              <a:buNone/>
              <a:tabLst>
                <a:tab pos="176213" algn="l"/>
                <a:tab pos="403225" algn="l"/>
              </a:tabLst>
              <a:defRPr/>
            </a:pPr>
            <a:endParaRPr lang="en-US" sz="1400" dirty="0">
              <a:solidFill>
                <a:srgbClr val="FEFFFE"/>
              </a:solidFill>
              <a:latin typeface="Roboto Slab" pitchFamily="2" charset="0"/>
              <a:ea typeface="Roboto Slab" pitchFamily="2" charset="0"/>
              <a:cs typeface="Roboto" panose="02000000000000000000" pitchFamily="2" charset="0"/>
            </a:endParaRPr>
          </a:p>
          <a:p>
            <a:pPr marL="457200" lvl="1" indent="0">
              <a:lnSpc>
                <a:spcPct val="100000"/>
              </a:lnSpc>
              <a:spcBef>
                <a:spcPts val="0"/>
              </a:spcBef>
              <a:spcAft>
                <a:spcPts val="900"/>
              </a:spcAft>
              <a:buNone/>
              <a:tabLst>
                <a:tab pos="176213" algn="l"/>
                <a:tab pos="403225" algn="l"/>
              </a:tabLst>
              <a:defRPr/>
            </a:pPr>
            <a:endParaRPr lang="en-US" sz="1400" dirty="0">
              <a:solidFill>
                <a:srgbClr val="FEFFFE"/>
              </a:solidFill>
              <a:latin typeface="Roboto Slab" pitchFamily="2" charset="0"/>
              <a:ea typeface="Roboto Slab" pitchFamily="2" charset="0"/>
              <a:cs typeface="Roboto" panose="02000000000000000000" pitchFamily="2" charset="0"/>
            </a:endParaRPr>
          </a:p>
          <a:p>
            <a:pPr marL="457200" lvl="1" indent="0">
              <a:lnSpc>
                <a:spcPct val="100000"/>
              </a:lnSpc>
              <a:spcBef>
                <a:spcPts val="0"/>
              </a:spcBef>
              <a:spcAft>
                <a:spcPts val="900"/>
              </a:spcAft>
              <a:buNone/>
              <a:tabLst>
                <a:tab pos="176213" algn="l"/>
                <a:tab pos="403225" algn="l"/>
              </a:tabLst>
              <a:defRPr/>
            </a:pPr>
            <a:endParaRPr lang="en-US" sz="1400" dirty="0">
              <a:solidFill>
                <a:srgbClr val="FEFFFE"/>
              </a:solidFill>
              <a:latin typeface="Roboto Slab" pitchFamily="2" charset="0"/>
              <a:ea typeface="Roboto Slab" pitchFamily="2" charset="0"/>
              <a:cs typeface="Roboto" panose="02000000000000000000" pitchFamily="2" charset="0"/>
            </a:endParaRPr>
          </a:p>
          <a:p>
            <a:pPr marL="457200" lvl="1" indent="0">
              <a:lnSpc>
                <a:spcPct val="100000"/>
              </a:lnSpc>
              <a:spcBef>
                <a:spcPts val="0"/>
              </a:spcBef>
              <a:spcAft>
                <a:spcPts val="900"/>
              </a:spcAft>
              <a:buNone/>
              <a:tabLst>
                <a:tab pos="176213" algn="l"/>
                <a:tab pos="403225" algn="l"/>
              </a:tabLst>
              <a:defRPr/>
            </a:pPr>
            <a:endParaRPr lang="en-US" sz="1400" dirty="0">
              <a:solidFill>
                <a:srgbClr val="FEFFFE"/>
              </a:solidFill>
              <a:latin typeface="Roboto Slab" pitchFamily="2" charset="0"/>
              <a:ea typeface="Roboto Slab" pitchFamily="2" charset="0"/>
              <a:cs typeface="Roboto" panose="02000000000000000000" pitchFamily="2" charset="0"/>
            </a:endParaRPr>
          </a:p>
          <a:p>
            <a:pPr marL="457200" lvl="1" indent="0">
              <a:lnSpc>
                <a:spcPct val="100000"/>
              </a:lnSpc>
              <a:spcBef>
                <a:spcPts val="0"/>
              </a:spcBef>
              <a:spcAft>
                <a:spcPts val="900"/>
              </a:spcAft>
              <a:buNone/>
              <a:tabLst>
                <a:tab pos="176213" algn="l"/>
                <a:tab pos="403225" algn="l"/>
              </a:tabLst>
              <a:defRPr/>
            </a:pPr>
            <a:endParaRPr lang="en-US" sz="1400" dirty="0">
              <a:solidFill>
                <a:srgbClr val="FEFFFE"/>
              </a:solidFill>
              <a:latin typeface="Roboto Slab" pitchFamily="2" charset="0"/>
              <a:ea typeface="Roboto Slab" pitchFamily="2" charset="0"/>
              <a:cs typeface="Roboto" panose="02000000000000000000" pitchFamily="2" charset="0"/>
            </a:endParaRPr>
          </a:p>
          <a:p>
            <a:pPr marL="457200" lvl="1" indent="0">
              <a:lnSpc>
                <a:spcPct val="100000"/>
              </a:lnSpc>
              <a:spcBef>
                <a:spcPts val="0"/>
              </a:spcBef>
              <a:spcAft>
                <a:spcPts val="900"/>
              </a:spcAft>
              <a:buNone/>
              <a:tabLst>
                <a:tab pos="176213" algn="l"/>
                <a:tab pos="403225" algn="l"/>
              </a:tabLst>
              <a:defRPr/>
            </a:pPr>
            <a:endParaRPr lang="en-US" sz="1200" dirty="0">
              <a:solidFill>
                <a:srgbClr val="FEFFFE"/>
              </a:solidFill>
              <a:latin typeface="Roboto Slab" pitchFamily="2" charset="0"/>
              <a:ea typeface="Roboto Slab" pitchFamily="2" charset="0"/>
              <a:cs typeface="Roboto" panose="02000000000000000000" pitchFamily="2" charset="0"/>
            </a:endParaRPr>
          </a:p>
          <a:p>
            <a:pPr>
              <a:lnSpc>
                <a:spcPct val="100000"/>
              </a:lnSpc>
              <a:spcBef>
                <a:spcPts val="0"/>
              </a:spcBef>
              <a:spcAft>
                <a:spcPts val="900"/>
              </a:spcAft>
              <a:tabLst>
                <a:tab pos="176213" algn="l"/>
                <a:tab pos="403225" algn="l"/>
              </a:tabLst>
              <a:defRPr/>
            </a:pPr>
            <a:endParaRPr lang="en-US" sz="1400" dirty="0">
              <a:solidFill>
                <a:srgbClr val="FEFFFE"/>
              </a:solidFill>
              <a:latin typeface="Roboto Slab" pitchFamily="2" charset="0"/>
              <a:ea typeface="Roboto Slab" pitchFamily="2" charset="0"/>
              <a:cs typeface="Roboto" panose="02000000000000000000" pitchFamily="2" charset="0"/>
            </a:endParaRPr>
          </a:p>
        </p:txBody>
      </p:sp>
      <p:sp>
        <p:nvSpPr>
          <p:cNvPr id="10" name="TextBox 9">
            <a:extLst>
              <a:ext uri="{FF2B5EF4-FFF2-40B4-BE49-F238E27FC236}">
                <a16:creationId xmlns:a16="http://schemas.microsoft.com/office/drawing/2014/main" id="{5C51EDB3-2CA3-96E5-2D8A-A5B682E27552}"/>
              </a:ext>
            </a:extLst>
          </p:cNvPr>
          <p:cNvSpPr txBox="1"/>
          <p:nvPr/>
        </p:nvSpPr>
        <p:spPr>
          <a:xfrm>
            <a:off x="1225389" y="1198018"/>
            <a:ext cx="7544538" cy="1692771"/>
          </a:xfrm>
          <a:prstGeom prst="rect">
            <a:avLst/>
          </a:prstGeom>
          <a:noFill/>
        </p:spPr>
        <p:txBody>
          <a:bodyPr wrap="square" lIns="91440" tIns="45720" rIns="91440" bIns="45720" rtlCol="0" anchor="t">
            <a:spAutoFit/>
          </a:bodyPr>
          <a:lstStyle/>
          <a:p>
            <a:r>
              <a:rPr lang="en-US" sz="4800" b="1" dirty="0">
                <a:solidFill>
                  <a:srgbClr val="E8B013"/>
                </a:solidFill>
                <a:latin typeface="Liberator Medium" panose="02000000000000000000" pitchFamily="2" charset="77"/>
                <a:cs typeface="Helvetica"/>
              </a:rPr>
              <a:t>QUALIFYING PROGRAMS</a:t>
            </a:r>
          </a:p>
          <a:p>
            <a:endParaRPr lang="en-US" sz="2800" dirty="0">
              <a:solidFill>
                <a:srgbClr val="E8B013"/>
              </a:solidFill>
              <a:latin typeface="Liberator Medium" panose="02000000000000000000" pitchFamily="2" charset="77"/>
            </a:endParaRPr>
          </a:p>
          <a:p>
            <a:endParaRPr lang="en-US" sz="2800" dirty="0">
              <a:solidFill>
                <a:srgbClr val="E8B013"/>
              </a:solidFill>
              <a:latin typeface="Liberator Medium" panose="02000000000000000000" pitchFamily="2" charset="77"/>
              <a:cs typeface="Calibri"/>
            </a:endParaRPr>
          </a:p>
        </p:txBody>
      </p:sp>
      <p:sp>
        <p:nvSpPr>
          <p:cNvPr id="4" name="TextBox 3">
            <a:extLst>
              <a:ext uri="{FF2B5EF4-FFF2-40B4-BE49-F238E27FC236}">
                <a16:creationId xmlns:a16="http://schemas.microsoft.com/office/drawing/2014/main" id="{D8DD2370-187B-ED71-B292-421AD29CFB75}"/>
              </a:ext>
            </a:extLst>
          </p:cNvPr>
          <p:cNvSpPr txBox="1"/>
          <p:nvPr/>
        </p:nvSpPr>
        <p:spPr>
          <a:xfrm>
            <a:off x="11853641" y="6409119"/>
            <a:ext cx="113251" cy="230832"/>
          </a:xfrm>
          <a:prstGeom prst="rect">
            <a:avLst/>
          </a:prstGeom>
          <a:noFill/>
        </p:spPr>
        <p:txBody>
          <a:bodyPr wrap="square" rtlCol="0">
            <a:spAutoFit/>
          </a:bodyPr>
          <a:lstStyle/>
          <a:p>
            <a:pPr algn="ctr"/>
            <a:r>
              <a:rPr lang="en-US" sz="900" dirty="0">
                <a:solidFill>
                  <a:schemeClr val="bg1"/>
                </a:solidFill>
                <a:latin typeface="Roboto" panose="02000000000000000000" pitchFamily="2" charset="0"/>
                <a:ea typeface="Roboto" panose="02000000000000000000" pitchFamily="2" charset="0"/>
                <a:cs typeface="Roboto" panose="02000000000000000000" pitchFamily="2" charset="0"/>
              </a:rPr>
              <a:t>3</a:t>
            </a:r>
          </a:p>
        </p:txBody>
      </p:sp>
      <p:sp>
        <p:nvSpPr>
          <p:cNvPr id="6" name="TextBox 5">
            <a:extLst>
              <a:ext uri="{FF2B5EF4-FFF2-40B4-BE49-F238E27FC236}">
                <a16:creationId xmlns:a16="http://schemas.microsoft.com/office/drawing/2014/main" id="{76144421-F46E-DAF9-9B83-5CF3E4F9D9D1}"/>
              </a:ext>
            </a:extLst>
          </p:cNvPr>
          <p:cNvSpPr txBox="1"/>
          <p:nvPr/>
        </p:nvSpPr>
        <p:spPr>
          <a:xfrm>
            <a:off x="1015610" y="2302056"/>
            <a:ext cx="6098146" cy="307777"/>
          </a:xfrm>
          <a:prstGeom prst="rect">
            <a:avLst/>
          </a:prstGeom>
          <a:noFill/>
        </p:spPr>
        <p:txBody>
          <a:bodyPr wrap="square">
            <a:spAutoFit/>
          </a:bodyPr>
          <a:lstStyle/>
          <a:p>
            <a:pPr>
              <a:lnSpc>
                <a:spcPct val="100000"/>
              </a:lnSpc>
              <a:spcBef>
                <a:spcPts val="0"/>
              </a:spcBef>
              <a:buFont typeface="Arial" panose="020B0604020202020204" pitchFamily="34" charset="0"/>
              <a:buChar char="•"/>
              <a:tabLst>
                <a:tab pos="176213" algn="l"/>
                <a:tab pos="403225" algn="l"/>
              </a:tabLst>
              <a:defRPr/>
            </a:pPr>
            <a:r>
              <a:rPr lang="en-US" sz="1400" dirty="0">
                <a:solidFill>
                  <a:srgbClr val="FEFFFE"/>
                </a:solidFill>
                <a:latin typeface="Roboto Slab" pitchFamily="2" charset="0"/>
                <a:ea typeface="Roboto Slab" pitchFamily="2" charset="0"/>
                <a:cs typeface="Roboto" panose="02000000000000000000" pitchFamily="2" charset="0"/>
              </a:rPr>
              <a:t>    Any residency or fellowship program in a qualifying specialty</a:t>
            </a:r>
          </a:p>
        </p:txBody>
      </p:sp>
      <p:sp>
        <p:nvSpPr>
          <p:cNvPr id="11" name="TextBox 10">
            <a:extLst>
              <a:ext uri="{FF2B5EF4-FFF2-40B4-BE49-F238E27FC236}">
                <a16:creationId xmlns:a16="http://schemas.microsoft.com/office/drawing/2014/main" id="{7DB2FA61-75A4-607D-1E31-3CB465E03A1E}"/>
              </a:ext>
            </a:extLst>
          </p:cNvPr>
          <p:cNvSpPr txBox="1"/>
          <p:nvPr/>
        </p:nvSpPr>
        <p:spPr>
          <a:xfrm>
            <a:off x="6093388" y="3041063"/>
            <a:ext cx="6099242" cy="3285515"/>
          </a:xfrm>
          <a:prstGeom prst="rect">
            <a:avLst/>
          </a:prstGeom>
          <a:noFill/>
        </p:spPr>
        <p:txBody>
          <a:bodyPr wrap="square">
            <a:spAutoFit/>
          </a:bodyPr>
          <a:lstStyle/>
          <a:p>
            <a:pPr marL="457200" marR="0" lvl="1" indent="0" algn="l" defTabSz="914400" rtl="0" eaLnBrk="1" fontAlgn="auto" latinLnBrk="0" hangingPunct="1">
              <a:lnSpc>
                <a:spcPct val="100000"/>
              </a:lnSpc>
              <a:spcBef>
                <a:spcPts val="0"/>
              </a:spcBef>
              <a:spcAft>
                <a:spcPts val="900"/>
              </a:spcAft>
              <a:buClrTx/>
              <a:buSzTx/>
              <a:buFontTx/>
              <a:buNone/>
              <a:tabLst>
                <a:tab pos="176213" algn="l"/>
                <a:tab pos="403225" algn="l"/>
              </a:tabLst>
              <a:defRPr/>
            </a:pPr>
            <a:r>
              <a:rPr kumimoji="0" lang="en-US" sz="1400" b="0" i="0" u="none" strike="noStrike" kern="1200" cap="none" spc="0" normalizeH="0" baseline="0" noProof="0" dirty="0">
                <a:ln>
                  <a:noFill/>
                </a:ln>
                <a:solidFill>
                  <a:srgbClr val="FEFFFE"/>
                </a:solidFill>
                <a:effectLst/>
                <a:uLnTx/>
                <a:uFillTx/>
                <a:latin typeface="Roboto Slab" pitchFamily="2" charset="0"/>
                <a:ea typeface="Roboto Slab" pitchFamily="2" charset="0"/>
                <a:cs typeface="Roboto" panose="02000000000000000000" pitchFamily="2" charset="0"/>
              </a:rPr>
              <a:t>Emergency Medicine</a:t>
            </a:r>
          </a:p>
          <a:p>
            <a:pPr marL="457200" marR="0" lvl="1" indent="0" algn="l" defTabSz="914400" rtl="0" eaLnBrk="1" fontAlgn="auto" latinLnBrk="0" hangingPunct="1">
              <a:lnSpc>
                <a:spcPct val="100000"/>
              </a:lnSpc>
              <a:spcBef>
                <a:spcPts val="0"/>
              </a:spcBef>
              <a:spcAft>
                <a:spcPts val="900"/>
              </a:spcAft>
              <a:buClrTx/>
              <a:buSzTx/>
              <a:buFontTx/>
              <a:buNone/>
              <a:tabLst>
                <a:tab pos="176213" algn="l"/>
                <a:tab pos="403225" algn="l"/>
              </a:tabLst>
              <a:defRPr/>
            </a:pPr>
            <a:r>
              <a:rPr kumimoji="0" lang="en-US" sz="1400" b="0" i="0" u="none" strike="noStrike" kern="1200" cap="none" spc="0" normalizeH="0" baseline="0" noProof="0" dirty="0">
                <a:ln>
                  <a:noFill/>
                </a:ln>
                <a:solidFill>
                  <a:srgbClr val="FEFFFE"/>
                </a:solidFill>
                <a:effectLst/>
                <a:uLnTx/>
                <a:uFillTx/>
                <a:latin typeface="Roboto Slab" pitchFamily="2" charset="0"/>
                <a:ea typeface="Roboto Slab" pitchFamily="2" charset="0"/>
                <a:cs typeface="Roboto" panose="02000000000000000000" pitchFamily="2" charset="0"/>
              </a:rPr>
              <a:t>Family Medicine</a:t>
            </a:r>
          </a:p>
          <a:p>
            <a:pPr marL="457200" marR="0" lvl="1" indent="0" algn="l" defTabSz="914400" rtl="0" eaLnBrk="1" fontAlgn="auto" latinLnBrk="0" hangingPunct="1">
              <a:lnSpc>
                <a:spcPct val="100000"/>
              </a:lnSpc>
              <a:spcBef>
                <a:spcPts val="0"/>
              </a:spcBef>
              <a:spcAft>
                <a:spcPts val="900"/>
              </a:spcAft>
              <a:buClrTx/>
              <a:buSzTx/>
              <a:buFontTx/>
              <a:buNone/>
              <a:tabLst>
                <a:tab pos="176213" algn="l"/>
                <a:tab pos="403225" algn="l"/>
              </a:tabLst>
              <a:defRPr/>
            </a:pPr>
            <a:r>
              <a:rPr kumimoji="0" lang="en-US" sz="1400" b="0" i="0" u="none" strike="noStrike" kern="1200" cap="none" spc="0" normalizeH="0" baseline="0" noProof="0" dirty="0">
                <a:ln>
                  <a:noFill/>
                </a:ln>
                <a:solidFill>
                  <a:srgbClr val="FEFFFE"/>
                </a:solidFill>
                <a:effectLst/>
                <a:uLnTx/>
                <a:uFillTx/>
                <a:latin typeface="Roboto Slab" pitchFamily="2" charset="0"/>
                <a:ea typeface="Roboto Slab" pitchFamily="2" charset="0"/>
                <a:cs typeface="Roboto" panose="02000000000000000000" pitchFamily="2" charset="0"/>
              </a:rPr>
              <a:t>Psychiatry</a:t>
            </a:r>
          </a:p>
          <a:p>
            <a:pPr marL="457200" marR="0" lvl="1" indent="0" algn="l" defTabSz="914400" rtl="0" eaLnBrk="1" fontAlgn="auto" latinLnBrk="0" hangingPunct="1">
              <a:lnSpc>
                <a:spcPct val="100000"/>
              </a:lnSpc>
              <a:spcBef>
                <a:spcPts val="0"/>
              </a:spcBef>
              <a:spcAft>
                <a:spcPts val="900"/>
              </a:spcAft>
              <a:buClrTx/>
              <a:buSzTx/>
              <a:buFontTx/>
              <a:buNone/>
              <a:tabLst>
                <a:tab pos="176213" algn="l"/>
                <a:tab pos="403225" algn="l"/>
              </a:tabLst>
              <a:defRPr/>
            </a:pPr>
            <a:r>
              <a:rPr kumimoji="0" lang="en-US" sz="1400" b="0" i="0" u="none" strike="noStrike" kern="1200" cap="none" spc="0" normalizeH="0" baseline="0" noProof="0" dirty="0">
                <a:ln>
                  <a:noFill/>
                </a:ln>
                <a:solidFill>
                  <a:srgbClr val="FEFFFE"/>
                </a:solidFill>
                <a:effectLst/>
                <a:uLnTx/>
                <a:uFillTx/>
                <a:latin typeface="Roboto Slab" pitchFamily="2" charset="0"/>
                <a:ea typeface="Roboto Slab" pitchFamily="2" charset="0"/>
                <a:cs typeface="Roboto" panose="02000000000000000000" pitchFamily="2" charset="0"/>
              </a:rPr>
              <a:t>Radiology</a:t>
            </a:r>
          </a:p>
          <a:p>
            <a:pPr marL="457200" marR="0" lvl="1" indent="0" algn="l" defTabSz="914400" rtl="0" eaLnBrk="1" fontAlgn="auto" latinLnBrk="0" hangingPunct="1">
              <a:lnSpc>
                <a:spcPct val="100000"/>
              </a:lnSpc>
              <a:spcBef>
                <a:spcPts val="0"/>
              </a:spcBef>
              <a:spcAft>
                <a:spcPts val="900"/>
              </a:spcAft>
              <a:buClrTx/>
              <a:buSzTx/>
              <a:buFontTx/>
              <a:buNone/>
              <a:tabLst>
                <a:tab pos="176213" algn="l"/>
                <a:tab pos="403225" algn="l"/>
              </a:tabLst>
              <a:defRPr/>
            </a:pPr>
            <a:r>
              <a:rPr kumimoji="0" lang="en-US" sz="1400" b="0" i="0" u="none" strike="noStrike" kern="1200" cap="none" spc="0" normalizeH="0" baseline="0" noProof="0" dirty="0">
                <a:ln>
                  <a:noFill/>
                </a:ln>
                <a:solidFill>
                  <a:srgbClr val="FEFFFE"/>
                </a:solidFill>
                <a:effectLst/>
                <a:uLnTx/>
                <a:uFillTx/>
                <a:latin typeface="Roboto Slab" pitchFamily="2" charset="0"/>
                <a:ea typeface="Roboto Slab" pitchFamily="2" charset="0"/>
                <a:cs typeface="Roboto" panose="02000000000000000000" pitchFamily="2" charset="0"/>
              </a:rPr>
              <a:t>Internal Medicine and Associated Specialties Including:</a:t>
            </a:r>
          </a:p>
          <a:p>
            <a:pPr marL="457200" marR="0" lvl="1" indent="0" algn="l" defTabSz="914400" rtl="0" eaLnBrk="1" fontAlgn="auto" latinLnBrk="0" hangingPunct="1">
              <a:lnSpc>
                <a:spcPct val="100000"/>
              </a:lnSpc>
              <a:spcBef>
                <a:spcPts val="0"/>
              </a:spcBef>
              <a:spcAft>
                <a:spcPts val="900"/>
              </a:spcAft>
              <a:buClrTx/>
              <a:buSzTx/>
              <a:buFontTx/>
              <a:buNone/>
              <a:tabLst>
                <a:tab pos="176213" algn="l"/>
                <a:tab pos="403225" algn="l"/>
              </a:tabLst>
              <a:defRPr/>
            </a:pPr>
            <a:r>
              <a:rPr kumimoji="0" lang="en-US" sz="1400" b="0" i="0" u="none" strike="noStrike" kern="1200" cap="none" spc="0" normalizeH="0" baseline="0" noProof="0" dirty="0">
                <a:ln>
                  <a:noFill/>
                </a:ln>
                <a:solidFill>
                  <a:srgbClr val="FEFFFE"/>
                </a:solidFill>
                <a:effectLst/>
                <a:uLnTx/>
                <a:uFillTx/>
                <a:latin typeface="Roboto Slab" pitchFamily="2" charset="0"/>
                <a:ea typeface="Roboto Slab" pitchFamily="2" charset="0"/>
                <a:cs typeface="Roboto" panose="02000000000000000000" pitchFamily="2" charset="0"/>
              </a:rPr>
              <a:t>	Critical Care</a:t>
            </a:r>
          </a:p>
          <a:p>
            <a:pPr marL="457200" marR="0" lvl="1" indent="0" algn="l" defTabSz="914400" rtl="0" eaLnBrk="1" fontAlgn="auto" latinLnBrk="0" hangingPunct="1">
              <a:lnSpc>
                <a:spcPct val="100000"/>
              </a:lnSpc>
              <a:spcBef>
                <a:spcPts val="0"/>
              </a:spcBef>
              <a:spcAft>
                <a:spcPts val="900"/>
              </a:spcAft>
              <a:buClrTx/>
              <a:buSzTx/>
              <a:buFontTx/>
              <a:buNone/>
              <a:tabLst>
                <a:tab pos="176213" algn="l"/>
                <a:tab pos="403225" algn="l"/>
              </a:tabLst>
              <a:defRPr/>
            </a:pPr>
            <a:r>
              <a:rPr kumimoji="0" lang="en-US" sz="1400" b="0" i="0" u="none" strike="noStrike" kern="1200" cap="none" spc="0" normalizeH="0" baseline="0" noProof="0" dirty="0">
                <a:ln>
                  <a:noFill/>
                </a:ln>
                <a:solidFill>
                  <a:srgbClr val="FEFFFE"/>
                </a:solidFill>
                <a:effectLst/>
                <a:uLnTx/>
                <a:uFillTx/>
                <a:latin typeface="Roboto Slab" pitchFamily="2" charset="0"/>
                <a:ea typeface="Roboto Slab" pitchFamily="2" charset="0"/>
                <a:cs typeface="Roboto" panose="02000000000000000000" pitchFamily="2" charset="0"/>
              </a:rPr>
              <a:t>	Cardiology</a:t>
            </a:r>
          </a:p>
          <a:p>
            <a:pPr marL="457200" marR="0" lvl="1" indent="0" algn="l" defTabSz="914400" rtl="0" eaLnBrk="1" fontAlgn="auto" latinLnBrk="0" hangingPunct="1">
              <a:lnSpc>
                <a:spcPct val="100000"/>
              </a:lnSpc>
              <a:spcBef>
                <a:spcPts val="0"/>
              </a:spcBef>
              <a:spcAft>
                <a:spcPts val="900"/>
              </a:spcAft>
              <a:buClrTx/>
              <a:buSzTx/>
              <a:buFontTx/>
              <a:buNone/>
              <a:tabLst>
                <a:tab pos="176213" algn="l"/>
                <a:tab pos="403225" algn="l"/>
              </a:tabLst>
              <a:defRPr/>
            </a:pPr>
            <a:r>
              <a:rPr kumimoji="0" lang="en-US" sz="1400" b="0" i="0" u="none" strike="noStrike" kern="1200" cap="none" spc="0" normalizeH="0" baseline="0" noProof="0" dirty="0">
                <a:ln>
                  <a:noFill/>
                </a:ln>
                <a:solidFill>
                  <a:srgbClr val="FEFFFE"/>
                </a:solidFill>
                <a:effectLst/>
                <a:uLnTx/>
                <a:uFillTx/>
                <a:latin typeface="Roboto Slab" pitchFamily="2" charset="0"/>
                <a:ea typeface="Roboto Slab" pitchFamily="2" charset="0"/>
                <a:cs typeface="Roboto" panose="02000000000000000000" pitchFamily="2" charset="0"/>
              </a:rPr>
              <a:t>	Infectious Disease</a:t>
            </a:r>
          </a:p>
          <a:p>
            <a:pPr marL="457200" marR="0" lvl="1" indent="0" algn="l" defTabSz="914400" rtl="0" eaLnBrk="1" fontAlgn="auto" latinLnBrk="0" hangingPunct="1">
              <a:lnSpc>
                <a:spcPct val="100000"/>
              </a:lnSpc>
              <a:spcBef>
                <a:spcPts val="0"/>
              </a:spcBef>
              <a:spcAft>
                <a:spcPts val="900"/>
              </a:spcAft>
              <a:buClrTx/>
              <a:buSzTx/>
              <a:buFontTx/>
              <a:buNone/>
              <a:tabLst>
                <a:tab pos="176213" algn="l"/>
                <a:tab pos="403225" algn="l"/>
              </a:tabLst>
              <a:defRPr/>
            </a:pPr>
            <a:r>
              <a:rPr kumimoji="0" lang="en-US" sz="1400" b="0" i="0" u="none" strike="noStrike" kern="1200" cap="none" spc="0" normalizeH="0" baseline="0" noProof="0" dirty="0">
                <a:ln>
                  <a:noFill/>
                </a:ln>
                <a:solidFill>
                  <a:srgbClr val="FEFFFE"/>
                </a:solidFill>
                <a:effectLst/>
                <a:uLnTx/>
                <a:uFillTx/>
                <a:latin typeface="Roboto Slab" pitchFamily="2" charset="0"/>
                <a:ea typeface="Roboto Slab" pitchFamily="2" charset="0"/>
                <a:cs typeface="Roboto" panose="02000000000000000000" pitchFamily="2" charset="0"/>
              </a:rPr>
              <a:t>	Nephrology</a:t>
            </a:r>
          </a:p>
          <a:p>
            <a:pPr marL="457200" marR="0" lvl="1" indent="0" algn="l" defTabSz="914400" rtl="0" eaLnBrk="1" fontAlgn="auto" latinLnBrk="0" hangingPunct="1">
              <a:lnSpc>
                <a:spcPct val="100000"/>
              </a:lnSpc>
              <a:spcBef>
                <a:spcPts val="0"/>
              </a:spcBef>
              <a:spcAft>
                <a:spcPts val="900"/>
              </a:spcAft>
              <a:buClrTx/>
              <a:buSzTx/>
              <a:buFontTx/>
              <a:buNone/>
              <a:tabLst>
                <a:tab pos="176213" algn="l"/>
                <a:tab pos="403225" algn="l"/>
              </a:tabLst>
              <a:defRPr/>
            </a:pPr>
            <a:r>
              <a:rPr kumimoji="0" lang="en-US" sz="1400" b="0" i="0" u="none" strike="noStrike" kern="1200" cap="none" spc="0" normalizeH="0" baseline="0" noProof="0" dirty="0">
                <a:ln>
                  <a:noFill/>
                </a:ln>
                <a:solidFill>
                  <a:srgbClr val="FEFFFE"/>
                </a:solidFill>
                <a:effectLst/>
                <a:uLnTx/>
                <a:uFillTx/>
                <a:latin typeface="Roboto Slab" pitchFamily="2" charset="0"/>
                <a:ea typeface="Roboto Slab" pitchFamily="2" charset="0"/>
                <a:cs typeface="Roboto" panose="02000000000000000000" pitchFamily="2" charset="0"/>
              </a:rPr>
              <a:t>	Pulmonology</a:t>
            </a:r>
          </a:p>
        </p:txBody>
      </p:sp>
    </p:spTree>
    <p:extLst>
      <p:ext uri="{BB962C8B-B14F-4D97-AF65-F5344CB8AC3E}">
        <p14:creationId xmlns:p14="http://schemas.microsoft.com/office/powerpoint/2010/main" val="173445169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9FA0A7-0E23-6B26-ADEC-0563979E8DA4}"/>
              </a:ext>
            </a:extLst>
          </p:cNvPr>
          <p:cNvSpPr/>
          <p:nvPr/>
        </p:nvSpPr>
        <p:spPr>
          <a:xfrm>
            <a:off x="0" y="0"/>
            <a:ext cx="7315200" cy="6858000"/>
          </a:xfrm>
          <a:prstGeom prst="rect">
            <a:avLst/>
          </a:prstGeom>
          <a:solidFill>
            <a:srgbClr val="022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C51EDB3-2CA3-96E5-2D8A-A5B682E27552}"/>
              </a:ext>
            </a:extLst>
          </p:cNvPr>
          <p:cNvSpPr txBox="1"/>
          <p:nvPr/>
        </p:nvSpPr>
        <p:spPr>
          <a:xfrm>
            <a:off x="1227613" y="1203820"/>
            <a:ext cx="5782787" cy="1692771"/>
          </a:xfrm>
          <a:prstGeom prst="rect">
            <a:avLst/>
          </a:prstGeom>
          <a:noFill/>
        </p:spPr>
        <p:txBody>
          <a:bodyPr wrap="square" lIns="91440" tIns="45720" rIns="91440" bIns="45720" rtlCol="0" anchor="t">
            <a:spAutoFit/>
          </a:bodyPr>
          <a:lstStyle/>
          <a:p>
            <a:r>
              <a:rPr lang="en-US" sz="4800" b="1" dirty="0">
                <a:solidFill>
                  <a:srgbClr val="E8B013"/>
                </a:solidFill>
                <a:latin typeface="Liberator Medium" panose="02000000000000000000" pitchFamily="2" charset="77"/>
                <a:cs typeface="Helvetica"/>
              </a:rPr>
              <a:t>Financial Benefits</a:t>
            </a:r>
          </a:p>
          <a:p>
            <a:endParaRPr lang="en-US" sz="2800" dirty="0">
              <a:solidFill>
                <a:srgbClr val="E8B013"/>
              </a:solidFill>
              <a:latin typeface="Liberator Medium" panose="02000000000000000000" pitchFamily="2" charset="77"/>
            </a:endParaRPr>
          </a:p>
          <a:p>
            <a:endParaRPr lang="en-US" sz="2800" dirty="0">
              <a:solidFill>
                <a:srgbClr val="E8B013"/>
              </a:solidFill>
              <a:latin typeface="Liberator Medium" panose="02000000000000000000" pitchFamily="2" charset="77"/>
              <a:cs typeface="Calibri"/>
            </a:endParaRPr>
          </a:p>
        </p:txBody>
      </p:sp>
      <p:sp>
        <p:nvSpPr>
          <p:cNvPr id="4" name="TextBox 3">
            <a:extLst>
              <a:ext uri="{FF2B5EF4-FFF2-40B4-BE49-F238E27FC236}">
                <a16:creationId xmlns:a16="http://schemas.microsoft.com/office/drawing/2014/main" id="{BC95B225-5119-97E2-4D06-EF3C07858541}"/>
              </a:ext>
            </a:extLst>
          </p:cNvPr>
          <p:cNvSpPr txBox="1"/>
          <p:nvPr/>
        </p:nvSpPr>
        <p:spPr>
          <a:xfrm>
            <a:off x="1246910" y="2313215"/>
            <a:ext cx="5489170" cy="3816429"/>
          </a:xfrm>
          <a:prstGeom prst="rect">
            <a:avLst/>
          </a:prstGeom>
          <a:noFill/>
        </p:spPr>
        <p:txBody>
          <a:bodyPr wrap="square" lIns="91440" tIns="45720" rIns="91440" bIns="45720" rtlCol="0" anchor="t">
            <a:spAutoFit/>
          </a:bodyPr>
          <a:lstStyle/>
          <a:p>
            <a:pPr>
              <a:spcAft>
                <a:spcPts val="1200"/>
              </a:spcAft>
              <a:defRPr/>
            </a:pPr>
            <a:r>
              <a:rPr lang="en-US" sz="1400" dirty="0">
                <a:solidFill>
                  <a:schemeClr val="bg1"/>
                </a:solidFill>
                <a:latin typeface="Roboto Slab" pitchFamily="2" charset="0"/>
                <a:ea typeface="Roboto Slab" pitchFamily="2" charset="0"/>
                <a:cs typeface="Roboto"/>
              </a:rPr>
              <a:t>Those in a critical specialty are eligible for:</a:t>
            </a:r>
          </a:p>
          <a:p>
            <a:pPr marL="285750" indent="-285750">
              <a:spcAft>
                <a:spcPts val="1200"/>
              </a:spcAft>
              <a:buFont typeface="Arial" panose="020B0604020202020204" pitchFamily="34" charset="0"/>
              <a:buChar char="•"/>
              <a:defRPr/>
            </a:pPr>
            <a:r>
              <a:rPr lang="en-US" sz="1400" dirty="0">
                <a:solidFill>
                  <a:schemeClr val="bg1"/>
                </a:solidFill>
                <a:latin typeface="Roboto Slab" pitchFamily="2" charset="0"/>
                <a:ea typeface="Roboto Slab" pitchFamily="2" charset="0"/>
                <a:cs typeface="Roboto"/>
              </a:rPr>
              <a:t>Estimated monthly stipend of </a:t>
            </a:r>
            <a:r>
              <a:rPr lang="en-US" sz="1400" b="1" dirty="0">
                <a:solidFill>
                  <a:schemeClr val="bg1"/>
                </a:solidFill>
                <a:latin typeface="Roboto Slab" pitchFamily="2" charset="0"/>
                <a:ea typeface="Roboto Slab" pitchFamily="2" charset="0"/>
                <a:cs typeface="Roboto"/>
              </a:rPr>
              <a:t>$2,728.00 </a:t>
            </a:r>
            <a:r>
              <a:rPr lang="en-US" sz="1400" dirty="0">
                <a:solidFill>
                  <a:schemeClr val="bg1"/>
                </a:solidFill>
                <a:latin typeface="Roboto Slab" pitchFamily="2" charset="0"/>
                <a:ea typeface="Roboto Slab" pitchFamily="2" charset="0"/>
                <a:cs typeface="Roboto"/>
              </a:rPr>
              <a:t>estimated (adjusted annually)</a:t>
            </a:r>
          </a:p>
          <a:p>
            <a:pPr marL="285750" indent="-285750">
              <a:spcAft>
                <a:spcPts val="1200"/>
              </a:spcAft>
              <a:buFont typeface="Arial" panose="020B0604020202020204" pitchFamily="34" charset="0"/>
              <a:buChar char="•"/>
              <a:defRPr/>
            </a:pPr>
            <a:r>
              <a:rPr lang="en-US" sz="1400" b="1" dirty="0">
                <a:solidFill>
                  <a:schemeClr val="bg1"/>
                </a:solidFill>
                <a:latin typeface="Roboto Slab" pitchFamily="2" charset="0"/>
                <a:ea typeface="Roboto Slab" pitchFamily="2" charset="0"/>
                <a:cs typeface="Roboto"/>
              </a:rPr>
              <a:t>$250,000 </a:t>
            </a:r>
            <a:r>
              <a:rPr lang="en-US" sz="1400" dirty="0">
                <a:solidFill>
                  <a:schemeClr val="bg1"/>
                </a:solidFill>
                <a:latin typeface="Roboto Slab" pitchFamily="2" charset="0"/>
                <a:ea typeface="Roboto Slab" pitchFamily="2" charset="0"/>
                <a:cs typeface="Roboto"/>
              </a:rPr>
              <a:t>student loan repayment (must draw stipend if you desire loan repayment)</a:t>
            </a:r>
          </a:p>
          <a:p>
            <a:pPr marL="742950" lvl="1" indent="-285750">
              <a:spcAft>
                <a:spcPts val="1200"/>
              </a:spcAft>
              <a:buFont typeface="Arial" panose="020B0604020202020204" pitchFamily="34" charset="0"/>
              <a:buChar char="•"/>
              <a:defRPr/>
            </a:pPr>
            <a:r>
              <a:rPr lang="en-US" sz="1400" dirty="0">
                <a:solidFill>
                  <a:schemeClr val="bg1"/>
                </a:solidFill>
                <a:latin typeface="Roboto Slab" pitchFamily="2" charset="0"/>
                <a:ea typeface="Roboto Slab" pitchFamily="2" charset="0"/>
                <a:cs typeface="Roboto"/>
              </a:rPr>
              <a:t>The max Health Professions Loan Repayment Program (HPLRP) benefit ($250,000) is paid out in annual installments of $40,000 over six years, and the final installment after year seven is $10,000</a:t>
            </a:r>
          </a:p>
          <a:p>
            <a:pPr>
              <a:spcAft>
                <a:spcPts val="1200"/>
              </a:spcAft>
              <a:defRPr/>
            </a:pPr>
            <a:r>
              <a:rPr lang="en-US" sz="1400" b="1" dirty="0">
                <a:solidFill>
                  <a:schemeClr val="bg1"/>
                </a:solidFill>
                <a:latin typeface="Roboto Slab" pitchFamily="2" charset="0"/>
                <a:ea typeface="Roboto Slab" pitchFamily="2" charset="0"/>
                <a:cs typeface="Roboto"/>
              </a:rPr>
              <a:t>Three-year residency earning potential, stipend only: $98,200</a:t>
            </a:r>
          </a:p>
          <a:p>
            <a:pPr>
              <a:spcAft>
                <a:spcPts val="1200"/>
              </a:spcAft>
              <a:defRPr/>
            </a:pPr>
            <a:r>
              <a:rPr lang="en-US" sz="1400" b="1" dirty="0">
                <a:solidFill>
                  <a:schemeClr val="bg1"/>
                </a:solidFill>
                <a:latin typeface="Roboto Slab" pitchFamily="2" charset="0"/>
                <a:ea typeface="Roboto Slab" pitchFamily="2" charset="0"/>
                <a:cs typeface="Roboto"/>
              </a:rPr>
              <a:t>Total earning potential with stipend and Loan Repayment Program (LRP): $218,000</a:t>
            </a:r>
          </a:p>
          <a:p>
            <a:pPr marL="285750" indent="-285750">
              <a:spcAft>
                <a:spcPts val="1200"/>
              </a:spcAft>
              <a:buFont typeface="Arial" panose="020B0604020202020204" pitchFamily="34" charset="0"/>
              <a:buChar char="•"/>
              <a:defRPr/>
            </a:pPr>
            <a:r>
              <a:rPr lang="en-US" sz="1400" dirty="0">
                <a:solidFill>
                  <a:schemeClr val="bg1"/>
                </a:solidFill>
                <a:latin typeface="Roboto Slab" pitchFamily="2" charset="0"/>
                <a:ea typeface="Roboto Slab" pitchFamily="2" charset="0"/>
                <a:cs typeface="Roboto"/>
              </a:rPr>
              <a:t>Does not include drill/annual training base pay</a:t>
            </a:r>
          </a:p>
        </p:txBody>
      </p:sp>
      <p:sp>
        <p:nvSpPr>
          <p:cNvPr id="3" name="TextBox 2">
            <a:extLst>
              <a:ext uri="{FF2B5EF4-FFF2-40B4-BE49-F238E27FC236}">
                <a16:creationId xmlns:a16="http://schemas.microsoft.com/office/drawing/2014/main" id="{450BD097-FCAB-1033-3363-865200D67F96}"/>
              </a:ext>
            </a:extLst>
          </p:cNvPr>
          <p:cNvSpPr txBox="1"/>
          <p:nvPr/>
        </p:nvSpPr>
        <p:spPr>
          <a:xfrm>
            <a:off x="11853641" y="6409119"/>
            <a:ext cx="113251" cy="230832"/>
          </a:xfrm>
          <a:prstGeom prst="rect">
            <a:avLst/>
          </a:prstGeom>
          <a:noFill/>
        </p:spPr>
        <p:txBody>
          <a:bodyPr wrap="square" rtlCol="0">
            <a:spAutoFit/>
          </a:bodyPr>
          <a:lstStyle/>
          <a:p>
            <a:pPr algn="ctr"/>
            <a:r>
              <a:rPr lang="en-US" sz="900" dirty="0">
                <a:solidFill>
                  <a:schemeClr val="bg1"/>
                </a:solidFill>
                <a:latin typeface="Roboto" panose="02000000000000000000" pitchFamily="2" charset="0"/>
                <a:ea typeface="Roboto" panose="02000000000000000000" pitchFamily="2" charset="0"/>
                <a:cs typeface="Roboto" panose="02000000000000000000" pitchFamily="2" charset="0"/>
              </a:rPr>
              <a:t>4</a:t>
            </a:r>
          </a:p>
        </p:txBody>
      </p:sp>
      <p:pic>
        <p:nvPicPr>
          <p:cNvPr id="11" name="Picture 10" descr="A person holding a syringe&#10;&#10;Description automatically generated with medium confidence">
            <a:extLst>
              <a:ext uri="{FF2B5EF4-FFF2-40B4-BE49-F238E27FC236}">
                <a16:creationId xmlns:a16="http://schemas.microsoft.com/office/drawing/2014/main" id="{4496CA8A-0354-0F45-B4A7-C7CF215289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754"/>
          <a:stretch/>
        </p:blipFill>
        <p:spPr>
          <a:xfrm>
            <a:off x="6755376" y="0"/>
            <a:ext cx="5436623" cy="6911958"/>
          </a:xfrm>
          <a:prstGeom prst="rect">
            <a:avLst/>
          </a:prstGeom>
        </p:spPr>
      </p:pic>
    </p:spTree>
    <p:extLst>
      <p:ext uri="{BB962C8B-B14F-4D97-AF65-F5344CB8AC3E}">
        <p14:creationId xmlns:p14="http://schemas.microsoft.com/office/powerpoint/2010/main" val="84384433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medical equipment, indoor, healthcare, medical&#10;&#10;Description automatically generated">
            <a:extLst>
              <a:ext uri="{FF2B5EF4-FFF2-40B4-BE49-F238E27FC236}">
                <a16:creationId xmlns:a16="http://schemas.microsoft.com/office/drawing/2014/main" id="{05608F89-6114-EF21-9D25-8BB5C8E7FED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75666" y="9"/>
            <a:ext cx="5428953" cy="6857991"/>
          </a:xfrm>
          <a:prstGeom prst="rect">
            <a:avLst/>
          </a:prstGeom>
        </p:spPr>
      </p:pic>
      <p:sp>
        <p:nvSpPr>
          <p:cNvPr id="3" name="Rectangle 2">
            <a:extLst>
              <a:ext uri="{FF2B5EF4-FFF2-40B4-BE49-F238E27FC236}">
                <a16:creationId xmlns:a16="http://schemas.microsoft.com/office/drawing/2014/main" id="{D68C5925-23A8-E4CE-8A07-0204EBC57DC2}"/>
              </a:ext>
            </a:extLst>
          </p:cNvPr>
          <p:cNvSpPr/>
          <p:nvPr/>
        </p:nvSpPr>
        <p:spPr>
          <a:xfrm>
            <a:off x="0" y="0"/>
            <a:ext cx="7315200" cy="6858000"/>
          </a:xfrm>
          <a:prstGeom prst="rect">
            <a:avLst/>
          </a:prstGeom>
          <a:solidFill>
            <a:srgbClr val="022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5350836-B45E-2A65-17F0-00DAD9319657}"/>
              </a:ext>
            </a:extLst>
          </p:cNvPr>
          <p:cNvSpPr txBox="1"/>
          <p:nvPr/>
        </p:nvSpPr>
        <p:spPr>
          <a:xfrm>
            <a:off x="1216404" y="1199384"/>
            <a:ext cx="5782787" cy="1692771"/>
          </a:xfrm>
          <a:prstGeom prst="rect">
            <a:avLst/>
          </a:prstGeom>
          <a:noFill/>
        </p:spPr>
        <p:txBody>
          <a:bodyPr wrap="square" lIns="91440" tIns="45720" rIns="91440" bIns="45720" rtlCol="0" anchor="t">
            <a:spAutoFit/>
          </a:bodyPr>
          <a:lstStyle/>
          <a:p>
            <a:r>
              <a:rPr lang="en-US" sz="4800" b="1" dirty="0">
                <a:solidFill>
                  <a:srgbClr val="E8B013"/>
                </a:solidFill>
                <a:latin typeface="Liberator Medium" panose="02000000000000000000" pitchFamily="2" charset="77"/>
                <a:cs typeface="Helvetica"/>
              </a:rPr>
              <a:t>Health Insurance</a:t>
            </a:r>
          </a:p>
          <a:p>
            <a:endParaRPr lang="en-US" sz="2800" dirty="0">
              <a:solidFill>
                <a:srgbClr val="E8B013"/>
              </a:solidFill>
              <a:latin typeface="Liberator Medium" panose="02000000000000000000" pitchFamily="2" charset="77"/>
            </a:endParaRPr>
          </a:p>
          <a:p>
            <a:endParaRPr lang="en-US" sz="2800" dirty="0">
              <a:solidFill>
                <a:srgbClr val="E8B013"/>
              </a:solidFill>
              <a:latin typeface="Liberator Medium" panose="02000000000000000000" pitchFamily="2" charset="77"/>
              <a:cs typeface="Calibri"/>
            </a:endParaRPr>
          </a:p>
        </p:txBody>
      </p:sp>
      <p:sp>
        <p:nvSpPr>
          <p:cNvPr id="4" name="TextBox 3">
            <a:extLst>
              <a:ext uri="{FF2B5EF4-FFF2-40B4-BE49-F238E27FC236}">
                <a16:creationId xmlns:a16="http://schemas.microsoft.com/office/drawing/2014/main" id="{8282BBEB-5121-1DD5-5409-FC624A2E4076}"/>
              </a:ext>
            </a:extLst>
          </p:cNvPr>
          <p:cNvSpPr txBox="1"/>
          <p:nvPr/>
        </p:nvSpPr>
        <p:spPr>
          <a:xfrm>
            <a:off x="939929" y="2333471"/>
            <a:ext cx="5769893" cy="3539430"/>
          </a:xfrm>
          <a:prstGeom prst="rect">
            <a:avLst/>
          </a:prstGeom>
          <a:noFill/>
        </p:spPr>
        <p:txBody>
          <a:bodyPr wrap="square" lIns="91440" tIns="45720" rIns="91440" bIns="45720" rtlCol="0" anchor="t">
            <a:spAutoFit/>
          </a:bodyPr>
          <a:lstStyle/>
          <a:p>
            <a:pPr marL="285750" indent="-285750">
              <a:spcAft>
                <a:spcPts val="1200"/>
              </a:spcAft>
              <a:buFont typeface="Arial" panose="020B0604020202020204" pitchFamily="34" charset="0"/>
              <a:buChar char="•"/>
              <a:defRPr/>
            </a:pPr>
            <a:r>
              <a:rPr lang="en-US" sz="1400" b="1" dirty="0">
                <a:solidFill>
                  <a:schemeClr val="bg1"/>
                </a:solidFill>
                <a:latin typeface="Roboto Slab" pitchFamily="2" charset="0"/>
                <a:ea typeface="Roboto Slab" pitchFamily="2" charset="0"/>
                <a:cs typeface="Roboto"/>
              </a:rPr>
              <a:t>TRICARE Reserve Select: Low-cost medical coverage</a:t>
            </a:r>
          </a:p>
          <a:p>
            <a:pPr marL="742950" lvl="1" indent="-285750">
              <a:spcAft>
                <a:spcPts val="1200"/>
              </a:spcAft>
              <a:buFont typeface="Arial" panose="020B0604020202020204" pitchFamily="34" charset="0"/>
              <a:buChar char="•"/>
              <a:defRPr/>
            </a:pPr>
            <a:r>
              <a:rPr lang="en-US" sz="1400" dirty="0">
                <a:solidFill>
                  <a:schemeClr val="bg1"/>
                </a:solidFill>
                <a:latin typeface="Roboto Slab" pitchFamily="2" charset="0"/>
                <a:ea typeface="Roboto Slab" pitchFamily="2" charset="0"/>
                <a:cs typeface="Roboto"/>
              </a:rPr>
              <a:t>Member only: $48.47/month</a:t>
            </a:r>
          </a:p>
          <a:p>
            <a:pPr marL="742950" lvl="1" indent="-285750">
              <a:spcAft>
                <a:spcPts val="1200"/>
              </a:spcAft>
              <a:buFont typeface="Arial" panose="020B0604020202020204" pitchFamily="34" charset="0"/>
              <a:buChar char="•"/>
              <a:defRPr/>
            </a:pPr>
            <a:r>
              <a:rPr lang="en-US" sz="1400" dirty="0">
                <a:solidFill>
                  <a:schemeClr val="bg1"/>
                </a:solidFill>
                <a:latin typeface="Roboto Slab" pitchFamily="2" charset="0"/>
                <a:ea typeface="Roboto Slab" pitchFamily="2" charset="0"/>
                <a:cs typeface="Roboto"/>
              </a:rPr>
              <a:t>Member and Family: $239.69/month</a:t>
            </a:r>
          </a:p>
          <a:p>
            <a:pPr marL="742950" lvl="1" indent="-285750">
              <a:spcAft>
                <a:spcPts val="1200"/>
              </a:spcAft>
              <a:buFont typeface="Arial" panose="020B0604020202020204" pitchFamily="34" charset="0"/>
              <a:buChar char="•"/>
              <a:defRPr/>
            </a:pPr>
            <a:r>
              <a:rPr lang="en-US" sz="1400" dirty="0">
                <a:solidFill>
                  <a:schemeClr val="bg1"/>
                </a:solidFill>
                <a:latin typeface="Roboto Slab" pitchFamily="2" charset="0"/>
                <a:ea typeface="Roboto Slab" pitchFamily="2" charset="0"/>
                <a:cs typeface="Roboto"/>
                <a:hlinkClick r:id="rId3">
                  <a:extLst>
                    <a:ext uri="{A12FA001-AC4F-418D-AE19-62706E023703}">
                      <ahyp:hlinkClr xmlns:ahyp="http://schemas.microsoft.com/office/drawing/2018/hyperlinkcolor" val="tx"/>
                    </a:ext>
                  </a:extLst>
                </a:hlinkClick>
              </a:rPr>
              <a:t>https://tricare.mil/Costs/HealthPlanCosts/TRS</a:t>
            </a:r>
            <a:endParaRPr lang="en-US" sz="1400" dirty="0">
              <a:solidFill>
                <a:schemeClr val="bg1"/>
              </a:solidFill>
              <a:latin typeface="Roboto Slab" pitchFamily="2" charset="0"/>
              <a:ea typeface="Roboto Slab" pitchFamily="2" charset="0"/>
              <a:cs typeface="Roboto"/>
            </a:endParaRPr>
          </a:p>
          <a:p>
            <a:pPr marL="285750" indent="-285750">
              <a:spcAft>
                <a:spcPts val="1200"/>
              </a:spcAft>
              <a:buFont typeface="Arial" panose="020B0604020202020204" pitchFamily="34" charset="0"/>
              <a:buChar char="•"/>
              <a:defRPr/>
            </a:pPr>
            <a:r>
              <a:rPr lang="en-US" sz="1400" b="1" dirty="0">
                <a:solidFill>
                  <a:schemeClr val="bg1"/>
                </a:solidFill>
                <a:latin typeface="Roboto Slab" pitchFamily="2" charset="0"/>
                <a:ea typeface="Roboto Slab" pitchFamily="2" charset="0"/>
                <a:cs typeface="Roboto"/>
              </a:rPr>
              <a:t>Deductibles:</a:t>
            </a:r>
          </a:p>
          <a:p>
            <a:pPr marL="742950" lvl="1" indent="-285750">
              <a:spcAft>
                <a:spcPts val="1200"/>
              </a:spcAft>
              <a:buFont typeface="Arial" panose="020B0604020202020204" pitchFamily="34" charset="0"/>
              <a:buChar char="•"/>
              <a:defRPr/>
            </a:pPr>
            <a:r>
              <a:rPr lang="en-US" sz="1400" dirty="0">
                <a:solidFill>
                  <a:schemeClr val="bg1"/>
                </a:solidFill>
                <a:latin typeface="Roboto Slab" pitchFamily="2" charset="0"/>
                <a:ea typeface="Roboto Slab" pitchFamily="2" charset="0"/>
                <a:cs typeface="Roboto"/>
              </a:rPr>
              <a:t>Sponsor Rank E4 and below: $60 per individual, but no more than $121 per family </a:t>
            </a:r>
          </a:p>
          <a:p>
            <a:pPr marL="742950" lvl="1" indent="-285750">
              <a:spcAft>
                <a:spcPts val="1200"/>
              </a:spcAft>
              <a:buFont typeface="Arial" panose="020B0604020202020204" pitchFamily="34" charset="0"/>
              <a:buChar char="•"/>
              <a:defRPr/>
            </a:pPr>
            <a:r>
              <a:rPr lang="en-US" sz="1400" dirty="0">
                <a:solidFill>
                  <a:schemeClr val="bg1"/>
                </a:solidFill>
                <a:latin typeface="Roboto Slab" pitchFamily="2" charset="0"/>
                <a:ea typeface="Roboto Slab" pitchFamily="2" charset="0"/>
                <a:cs typeface="Roboto"/>
              </a:rPr>
              <a:t>Sponsor Rank E5 and above: $182 per individual, but no more than $365 per family </a:t>
            </a:r>
          </a:p>
          <a:p>
            <a:pPr marL="285750" indent="-285750">
              <a:spcAft>
                <a:spcPts val="1200"/>
              </a:spcAft>
              <a:buFont typeface="Arial" panose="020B0604020202020204" pitchFamily="34" charset="0"/>
              <a:buChar char="•"/>
              <a:defRPr/>
            </a:pPr>
            <a:r>
              <a:rPr lang="en-US" sz="1400" b="1" dirty="0">
                <a:solidFill>
                  <a:schemeClr val="bg1"/>
                </a:solidFill>
                <a:latin typeface="Roboto Slab" pitchFamily="2" charset="0"/>
                <a:ea typeface="Roboto Slab" pitchFamily="2" charset="0"/>
                <a:cs typeface="Roboto"/>
              </a:rPr>
              <a:t>Copays and Cost Shares: </a:t>
            </a:r>
            <a:r>
              <a:rPr lang="en-US" sz="1400" dirty="0">
                <a:solidFill>
                  <a:schemeClr val="bg1"/>
                </a:solidFill>
                <a:latin typeface="Roboto Slab" pitchFamily="2" charset="0"/>
                <a:ea typeface="Roboto Slab" pitchFamily="2" charset="0"/>
                <a:cs typeface="Roboto"/>
                <a:hlinkClick r:id="rId4">
                  <a:extLst>
                    <a:ext uri="{A12FA001-AC4F-418D-AE19-62706E023703}">
                      <ahyp:hlinkClr xmlns:ahyp="http://schemas.microsoft.com/office/drawing/2018/hyperlinkcolor" val="tx"/>
                    </a:ext>
                  </a:extLst>
                </a:hlinkClick>
              </a:rPr>
              <a:t>https://tricare.mil/Costs/HealthPlanCosts/TRS/CostShares_US</a:t>
            </a:r>
            <a:endParaRPr lang="en-US" sz="1400" dirty="0">
              <a:solidFill>
                <a:schemeClr val="bg1"/>
              </a:solidFill>
              <a:latin typeface="Roboto Slab" pitchFamily="2" charset="0"/>
              <a:ea typeface="Roboto Slab" pitchFamily="2" charset="0"/>
              <a:cs typeface="Roboto"/>
            </a:endParaRPr>
          </a:p>
        </p:txBody>
      </p:sp>
      <p:sp>
        <p:nvSpPr>
          <p:cNvPr id="5" name="TextBox 4">
            <a:extLst>
              <a:ext uri="{FF2B5EF4-FFF2-40B4-BE49-F238E27FC236}">
                <a16:creationId xmlns:a16="http://schemas.microsoft.com/office/drawing/2014/main" id="{F3726FF5-FF82-1842-B530-6F12883CC3A4}"/>
              </a:ext>
            </a:extLst>
          </p:cNvPr>
          <p:cNvSpPr txBox="1"/>
          <p:nvPr/>
        </p:nvSpPr>
        <p:spPr>
          <a:xfrm>
            <a:off x="11853641" y="6409119"/>
            <a:ext cx="113251" cy="230832"/>
          </a:xfrm>
          <a:prstGeom prst="rect">
            <a:avLst/>
          </a:prstGeom>
          <a:noFill/>
        </p:spPr>
        <p:txBody>
          <a:bodyPr wrap="square" rtlCol="0">
            <a:spAutoFit/>
          </a:bodyPr>
          <a:lstStyle/>
          <a:p>
            <a:pPr algn="ctr"/>
            <a:r>
              <a:rPr lang="en-US" sz="900" dirty="0">
                <a:solidFill>
                  <a:schemeClr val="bg1"/>
                </a:solidFill>
                <a:latin typeface="Roboto" panose="02000000000000000000" pitchFamily="2" charset="0"/>
                <a:ea typeface="Roboto" panose="02000000000000000000" pitchFamily="2" charset="0"/>
                <a:cs typeface="Roboto" panose="02000000000000000000" pitchFamily="2" charset="0"/>
              </a:rPr>
              <a:t>5</a:t>
            </a:r>
          </a:p>
        </p:txBody>
      </p:sp>
    </p:spTree>
    <p:extLst>
      <p:ext uri="{BB962C8B-B14F-4D97-AF65-F5344CB8AC3E}">
        <p14:creationId xmlns:p14="http://schemas.microsoft.com/office/powerpoint/2010/main" val="194881741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white coat with a stethoscope around her neck&#10;&#10;Description automatically generated with medium confidence">
            <a:extLst>
              <a:ext uri="{FF2B5EF4-FFF2-40B4-BE49-F238E27FC236}">
                <a16:creationId xmlns:a16="http://schemas.microsoft.com/office/drawing/2014/main" id="{41EF76C9-CE32-8480-454B-8CC3F0D63F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63532" y="0"/>
            <a:ext cx="5987970" cy="6858000"/>
          </a:xfrm>
          <a:prstGeom prst="rect">
            <a:avLst/>
          </a:prstGeom>
        </p:spPr>
      </p:pic>
      <p:sp>
        <p:nvSpPr>
          <p:cNvPr id="4" name="Rectangle 3">
            <a:extLst>
              <a:ext uri="{FF2B5EF4-FFF2-40B4-BE49-F238E27FC236}">
                <a16:creationId xmlns:a16="http://schemas.microsoft.com/office/drawing/2014/main" id="{09724B32-9922-3B4B-FAE2-EF4095C58B92}"/>
              </a:ext>
            </a:extLst>
          </p:cNvPr>
          <p:cNvSpPr/>
          <p:nvPr/>
        </p:nvSpPr>
        <p:spPr>
          <a:xfrm>
            <a:off x="0" y="0"/>
            <a:ext cx="7315200" cy="6858000"/>
          </a:xfrm>
          <a:prstGeom prst="rect">
            <a:avLst/>
          </a:prstGeom>
          <a:solidFill>
            <a:srgbClr val="022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C51EDB3-2CA3-96E5-2D8A-A5B682E27552}"/>
              </a:ext>
            </a:extLst>
          </p:cNvPr>
          <p:cNvSpPr txBox="1"/>
          <p:nvPr/>
        </p:nvSpPr>
        <p:spPr>
          <a:xfrm>
            <a:off x="1212970" y="1346235"/>
            <a:ext cx="5638800" cy="2932534"/>
          </a:xfrm>
          <a:prstGeom prst="rect">
            <a:avLst/>
          </a:prstGeom>
          <a:noFill/>
        </p:spPr>
        <p:txBody>
          <a:bodyPr wrap="square" lIns="91440" tIns="45720" rIns="91440" bIns="45720" rtlCol="0" anchor="t">
            <a:spAutoFit/>
          </a:bodyPr>
          <a:lstStyle/>
          <a:p>
            <a:pPr marL="0" indent="0">
              <a:lnSpc>
                <a:spcPts val="4500"/>
              </a:lnSpc>
              <a:buNone/>
            </a:pPr>
            <a:r>
              <a:rPr lang="en-US" sz="4800" b="1" dirty="0">
                <a:solidFill>
                  <a:srgbClr val="E8B013"/>
                </a:solidFill>
                <a:latin typeface="Liberator Medium" panose="02000000000000000000" pitchFamily="2" charset="77"/>
                <a:cs typeface="Arial"/>
              </a:rPr>
              <a:t>Servicemembers’ Group Life Insurance (SGLI)</a:t>
            </a:r>
          </a:p>
          <a:p>
            <a:pPr>
              <a:lnSpc>
                <a:spcPts val="4500"/>
              </a:lnSpc>
            </a:pPr>
            <a:endParaRPr lang="en-US" sz="2800" dirty="0">
              <a:solidFill>
                <a:srgbClr val="E8B013"/>
              </a:solidFill>
              <a:latin typeface="Liberator Medium" panose="02000000000000000000" pitchFamily="2" charset="77"/>
            </a:endParaRPr>
          </a:p>
          <a:p>
            <a:pPr>
              <a:lnSpc>
                <a:spcPts val="4500"/>
              </a:lnSpc>
            </a:pPr>
            <a:endParaRPr lang="en-US" sz="2800" dirty="0">
              <a:solidFill>
                <a:srgbClr val="E8B013"/>
              </a:solidFill>
              <a:latin typeface="Liberator Medium" panose="02000000000000000000" pitchFamily="2" charset="77"/>
              <a:cs typeface="Calibri"/>
            </a:endParaRPr>
          </a:p>
        </p:txBody>
      </p:sp>
      <p:sp>
        <p:nvSpPr>
          <p:cNvPr id="2" name="TextBox 1">
            <a:extLst>
              <a:ext uri="{FF2B5EF4-FFF2-40B4-BE49-F238E27FC236}">
                <a16:creationId xmlns:a16="http://schemas.microsoft.com/office/drawing/2014/main" id="{9CE3691D-97D7-235E-C494-99A0153BD250}"/>
              </a:ext>
            </a:extLst>
          </p:cNvPr>
          <p:cNvSpPr txBox="1"/>
          <p:nvPr/>
        </p:nvSpPr>
        <p:spPr>
          <a:xfrm>
            <a:off x="958086" y="3451302"/>
            <a:ext cx="5265216" cy="2431435"/>
          </a:xfrm>
          <a:prstGeom prst="rect">
            <a:avLst/>
          </a:prstGeom>
          <a:noFill/>
        </p:spPr>
        <p:txBody>
          <a:bodyPr wrap="square" lIns="91440" tIns="45720" rIns="91440" bIns="45720" rtlCol="0" anchor="t">
            <a:spAutoFit/>
          </a:bodyPr>
          <a:lstStyle/>
          <a:p>
            <a:pPr marL="285750" indent="-285750">
              <a:spcAft>
                <a:spcPts val="1200"/>
              </a:spcAft>
              <a:buFont typeface="Arial" panose="020B0604020202020204" pitchFamily="34" charset="0"/>
              <a:buChar char="•"/>
              <a:defRPr/>
            </a:pPr>
            <a:r>
              <a:rPr lang="en-US" sz="1400" b="1" dirty="0">
                <a:solidFill>
                  <a:srgbClr val="FEFFFE"/>
                </a:solidFill>
                <a:latin typeface="Roboto Slab" pitchFamily="2" charset="0"/>
                <a:ea typeface="Roboto Slab" pitchFamily="2" charset="0"/>
                <a:cs typeface="Roboto"/>
              </a:rPr>
              <a:t>SGLI is offered to all Selected Reservists with up to $500,000 of available coverage</a:t>
            </a:r>
          </a:p>
          <a:p>
            <a:pPr marL="742950" lvl="1" indent="-285750">
              <a:spcAft>
                <a:spcPts val="1200"/>
              </a:spcAft>
              <a:buFont typeface="Arial" panose="020B0604020202020204" pitchFamily="34" charset="0"/>
              <a:buChar char="•"/>
              <a:defRPr/>
            </a:pPr>
            <a:r>
              <a:rPr lang="en-US" sz="1400" dirty="0">
                <a:solidFill>
                  <a:srgbClr val="FEFFFE"/>
                </a:solidFill>
                <a:latin typeface="Roboto Slab" pitchFamily="2" charset="0"/>
                <a:ea typeface="Roboto Slab" pitchFamily="2" charset="0"/>
                <a:cs typeface="Roboto"/>
              </a:rPr>
              <a:t>Monthly premium: $30</a:t>
            </a:r>
          </a:p>
          <a:p>
            <a:pPr marL="285750" indent="-285750">
              <a:spcAft>
                <a:spcPts val="1200"/>
              </a:spcAft>
              <a:buFont typeface="Arial" panose="020B0604020202020204" pitchFamily="34" charset="0"/>
              <a:buChar char="•"/>
              <a:defRPr/>
            </a:pPr>
            <a:r>
              <a:rPr lang="en-US" sz="1400" b="1" dirty="0">
                <a:solidFill>
                  <a:srgbClr val="FEFFFE"/>
                </a:solidFill>
                <a:latin typeface="Roboto Slab" pitchFamily="2" charset="0"/>
                <a:ea typeface="Roboto Slab" pitchFamily="2" charset="0"/>
                <a:cs typeface="Roboto"/>
              </a:rPr>
              <a:t>Dependents are also eligible for SGLI coverage</a:t>
            </a:r>
          </a:p>
          <a:p>
            <a:pPr marL="742950" lvl="1" indent="-285750">
              <a:spcAft>
                <a:spcPts val="1200"/>
              </a:spcAft>
              <a:buFont typeface="Arial" panose="020B0604020202020204" pitchFamily="34" charset="0"/>
              <a:buChar char="•"/>
              <a:defRPr/>
            </a:pPr>
            <a:r>
              <a:rPr lang="en-US" sz="1400" dirty="0">
                <a:solidFill>
                  <a:srgbClr val="FEFFFE"/>
                </a:solidFill>
                <a:latin typeface="Roboto Slab" pitchFamily="2" charset="0"/>
                <a:ea typeface="Roboto Slab" pitchFamily="2" charset="0"/>
                <a:cs typeface="Roboto"/>
              </a:rPr>
              <a:t>Spouse: up to $100,000 (monthly premium age-dependent, range $4.50/&lt; 35 years old to $45/&gt; 60 years old)</a:t>
            </a:r>
          </a:p>
          <a:p>
            <a:pPr marL="742950" lvl="1" indent="-285750">
              <a:spcAft>
                <a:spcPts val="1200"/>
              </a:spcAft>
              <a:buFont typeface="Arial" panose="020B0604020202020204" pitchFamily="34" charset="0"/>
              <a:buChar char="•"/>
              <a:defRPr/>
            </a:pPr>
            <a:r>
              <a:rPr lang="en-US" sz="1400" dirty="0">
                <a:solidFill>
                  <a:srgbClr val="FEFFFE"/>
                </a:solidFill>
                <a:latin typeface="Roboto Slab" pitchFamily="2" charset="0"/>
                <a:ea typeface="Roboto Slab" pitchFamily="2" charset="0"/>
                <a:cs typeface="Roboto"/>
              </a:rPr>
              <a:t>Children: up to $10,000 each</a:t>
            </a:r>
          </a:p>
        </p:txBody>
      </p:sp>
      <p:sp>
        <p:nvSpPr>
          <p:cNvPr id="5" name="TextBox 4">
            <a:extLst>
              <a:ext uri="{FF2B5EF4-FFF2-40B4-BE49-F238E27FC236}">
                <a16:creationId xmlns:a16="http://schemas.microsoft.com/office/drawing/2014/main" id="{F85ACE09-90C2-52D7-0908-61178228549C}"/>
              </a:ext>
            </a:extLst>
          </p:cNvPr>
          <p:cNvSpPr txBox="1"/>
          <p:nvPr/>
        </p:nvSpPr>
        <p:spPr>
          <a:xfrm>
            <a:off x="11853641" y="6409119"/>
            <a:ext cx="113251" cy="230832"/>
          </a:xfrm>
          <a:prstGeom prst="rect">
            <a:avLst/>
          </a:prstGeom>
          <a:noFill/>
        </p:spPr>
        <p:txBody>
          <a:bodyPr wrap="square" rtlCol="0">
            <a:spAutoFit/>
          </a:bodyPr>
          <a:lstStyle/>
          <a:p>
            <a:pPr algn="ctr"/>
            <a:r>
              <a:rPr lang="en-US" sz="900" dirty="0">
                <a:solidFill>
                  <a:schemeClr val="bg1"/>
                </a:solidFill>
                <a:latin typeface="Roboto" panose="02000000000000000000" pitchFamily="2" charset="0"/>
                <a:ea typeface="Roboto" panose="02000000000000000000" pitchFamily="2" charset="0"/>
                <a:cs typeface="Roboto" panose="02000000000000000000" pitchFamily="2" charset="0"/>
              </a:rPr>
              <a:t>6</a:t>
            </a:r>
          </a:p>
        </p:txBody>
      </p:sp>
    </p:spTree>
    <p:extLst>
      <p:ext uri="{BB962C8B-B14F-4D97-AF65-F5344CB8AC3E}">
        <p14:creationId xmlns:p14="http://schemas.microsoft.com/office/powerpoint/2010/main" val="353219994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B731EC-7EF5-3E4C-6F3A-C2C3C6032578}"/>
              </a:ext>
            </a:extLst>
          </p:cNvPr>
          <p:cNvPicPr>
            <a:picLocks noChangeAspect="1"/>
          </p:cNvPicPr>
          <p:nvPr/>
        </p:nvPicPr>
        <p:blipFill rotWithShape="1">
          <a:blip r:embed="rId2">
            <a:extLst>
              <a:ext uri="{28A0092B-C50C-407E-A947-70E740481C1C}">
                <a14:useLocalDpi xmlns:a14="http://schemas.microsoft.com/office/drawing/2010/main" val="0"/>
              </a:ext>
            </a:extLst>
          </a:blip>
          <a:srcRect l="12867" t="-338" r="22013" b="338"/>
          <a:stretch/>
        </p:blipFill>
        <p:spPr>
          <a:xfrm>
            <a:off x="6680026" y="-1"/>
            <a:ext cx="6815921" cy="6858001"/>
          </a:xfrm>
          <a:prstGeom prst="rect">
            <a:avLst/>
          </a:prstGeom>
        </p:spPr>
      </p:pic>
      <p:sp>
        <p:nvSpPr>
          <p:cNvPr id="2" name="Rectangle 1">
            <a:extLst>
              <a:ext uri="{FF2B5EF4-FFF2-40B4-BE49-F238E27FC236}">
                <a16:creationId xmlns:a16="http://schemas.microsoft.com/office/drawing/2014/main" id="{92E16973-D4D8-C254-5F58-E1156FA25616}"/>
              </a:ext>
            </a:extLst>
          </p:cNvPr>
          <p:cNvSpPr/>
          <p:nvPr/>
        </p:nvSpPr>
        <p:spPr>
          <a:xfrm>
            <a:off x="0" y="-1"/>
            <a:ext cx="7315200" cy="6858000"/>
          </a:xfrm>
          <a:prstGeom prst="rect">
            <a:avLst/>
          </a:prstGeom>
          <a:solidFill>
            <a:srgbClr val="022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C51EDB3-2CA3-96E5-2D8A-A5B682E27552}"/>
              </a:ext>
            </a:extLst>
          </p:cNvPr>
          <p:cNvSpPr txBox="1"/>
          <p:nvPr/>
        </p:nvSpPr>
        <p:spPr>
          <a:xfrm>
            <a:off x="1203782" y="1327399"/>
            <a:ext cx="5638800" cy="2932534"/>
          </a:xfrm>
          <a:prstGeom prst="rect">
            <a:avLst/>
          </a:prstGeom>
          <a:noFill/>
        </p:spPr>
        <p:txBody>
          <a:bodyPr wrap="square" lIns="91440" tIns="45720" rIns="91440" bIns="45720" rtlCol="0" anchor="t">
            <a:spAutoFit/>
          </a:bodyPr>
          <a:lstStyle/>
          <a:p>
            <a:pPr marL="0" indent="0">
              <a:lnSpc>
                <a:spcPts val="4500"/>
              </a:lnSpc>
              <a:buNone/>
            </a:pPr>
            <a:r>
              <a:rPr lang="en-US" sz="4800" b="1" dirty="0">
                <a:solidFill>
                  <a:srgbClr val="E8B013"/>
                </a:solidFill>
                <a:latin typeface="Liberator Medium" panose="02000000000000000000" pitchFamily="2" charset="77"/>
                <a:cs typeface="Arial"/>
              </a:rPr>
              <a:t>Employer Support Of The Guard And Reserve (ESGR)</a:t>
            </a:r>
          </a:p>
          <a:p>
            <a:pPr>
              <a:lnSpc>
                <a:spcPts val="4500"/>
              </a:lnSpc>
            </a:pPr>
            <a:endParaRPr lang="en-US" sz="2800" dirty="0">
              <a:solidFill>
                <a:srgbClr val="E8B013"/>
              </a:solidFill>
              <a:latin typeface="Liberator Medium" panose="02000000000000000000" pitchFamily="2" charset="77"/>
            </a:endParaRPr>
          </a:p>
          <a:p>
            <a:pPr>
              <a:lnSpc>
                <a:spcPts val="4500"/>
              </a:lnSpc>
            </a:pPr>
            <a:endParaRPr lang="en-US" sz="2800" dirty="0">
              <a:solidFill>
                <a:srgbClr val="E8B013"/>
              </a:solidFill>
              <a:latin typeface="Liberator Medium" panose="02000000000000000000" pitchFamily="2" charset="77"/>
              <a:cs typeface="Calibri"/>
            </a:endParaRPr>
          </a:p>
        </p:txBody>
      </p:sp>
      <p:sp>
        <p:nvSpPr>
          <p:cNvPr id="5" name="TextBox 4">
            <a:extLst>
              <a:ext uri="{FF2B5EF4-FFF2-40B4-BE49-F238E27FC236}">
                <a16:creationId xmlns:a16="http://schemas.microsoft.com/office/drawing/2014/main" id="{3C8E5BF6-D4A7-4E6B-CE7F-B1E7426A8682}"/>
              </a:ext>
            </a:extLst>
          </p:cNvPr>
          <p:cNvSpPr txBox="1"/>
          <p:nvPr/>
        </p:nvSpPr>
        <p:spPr>
          <a:xfrm>
            <a:off x="1239640" y="3428320"/>
            <a:ext cx="5404529" cy="1046440"/>
          </a:xfrm>
          <a:prstGeom prst="rect">
            <a:avLst/>
          </a:prstGeom>
          <a:noFill/>
        </p:spPr>
        <p:txBody>
          <a:bodyPr wrap="square" lIns="91440" tIns="45720" rIns="91440" bIns="45720" rtlCol="0" anchor="t">
            <a:spAutoFit/>
          </a:bodyPr>
          <a:lstStyle/>
          <a:p>
            <a:pPr marL="0" indent="0">
              <a:spcAft>
                <a:spcPts val="1200"/>
              </a:spcAft>
              <a:buFont typeface="Wingdings" pitchFamily="2" charset="2"/>
              <a:buNone/>
            </a:pPr>
            <a:r>
              <a:rPr lang="en-US" altLang="en-US" sz="1400" b="1" i="0" dirty="0">
                <a:solidFill>
                  <a:srgbClr val="FEFFFE"/>
                </a:solidFill>
                <a:latin typeface="Roboto Slab" pitchFamily="2" charset="0"/>
                <a:ea typeface="Roboto Slab" pitchFamily="2" charset="0"/>
              </a:rPr>
              <a:t>USERRA (RE-EMPLOYMENT ACT OF 1994)</a:t>
            </a:r>
          </a:p>
          <a:p>
            <a:pPr marL="285750" indent="-285750">
              <a:spcAft>
                <a:spcPts val="1200"/>
              </a:spcAft>
              <a:buFont typeface="Arial" panose="020B0604020202020204" pitchFamily="34" charset="0"/>
              <a:buChar char="•"/>
            </a:pPr>
            <a:r>
              <a:rPr lang="en-US" altLang="en-US" sz="1400" b="0" dirty="0">
                <a:solidFill>
                  <a:srgbClr val="FEFFFE"/>
                </a:solidFill>
                <a:latin typeface="Roboto Slab" pitchFamily="2" charset="0"/>
                <a:ea typeface="Roboto Slab" pitchFamily="2" charset="0"/>
              </a:rPr>
              <a:t>Protects job rights</a:t>
            </a:r>
          </a:p>
          <a:p>
            <a:pPr marL="285750" indent="-285750">
              <a:spcAft>
                <a:spcPts val="1200"/>
              </a:spcAft>
              <a:buFont typeface="Arial" panose="020B0604020202020204" pitchFamily="34" charset="0"/>
              <a:buChar char="•"/>
            </a:pPr>
            <a:r>
              <a:rPr lang="en-US" altLang="en-US" sz="1400" b="0" dirty="0">
                <a:solidFill>
                  <a:srgbClr val="FEFFFE"/>
                </a:solidFill>
                <a:latin typeface="Roboto Slab" pitchFamily="2" charset="0"/>
                <a:ea typeface="Roboto Slab" pitchFamily="2" charset="0"/>
              </a:rPr>
              <a:t>Prohibits employer discrimination</a:t>
            </a:r>
          </a:p>
        </p:txBody>
      </p:sp>
      <p:sp>
        <p:nvSpPr>
          <p:cNvPr id="3" name="TextBox 2">
            <a:extLst>
              <a:ext uri="{FF2B5EF4-FFF2-40B4-BE49-F238E27FC236}">
                <a16:creationId xmlns:a16="http://schemas.microsoft.com/office/drawing/2014/main" id="{542AE434-F880-86FE-75C7-7643D8D71B8F}"/>
              </a:ext>
            </a:extLst>
          </p:cNvPr>
          <p:cNvSpPr txBox="1"/>
          <p:nvPr/>
        </p:nvSpPr>
        <p:spPr>
          <a:xfrm>
            <a:off x="11853641" y="6409119"/>
            <a:ext cx="113251" cy="230832"/>
          </a:xfrm>
          <a:prstGeom prst="rect">
            <a:avLst/>
          </a:prstGeom>
          <a:noFill/>
        </p:spPr>
        <p:txBody>
          <a:bodyPr wrap="square" rtlCol="0">
            <a:spAutoFit/>
          </a:bodyPr>
          <a:lstStyle/>
          <a:p>
            <a:pPr algn="ctr"/>
            <a:r>
              <a:rPr lang="en-US" sz="900" dirty="0">
                <a:solidFill>
                  <a:srgbClr val="B1B7BA"/>
                </a:solidFill>
                <a:latin typeface="Roboto" panose="02000000000000000000" pitchFamily="2" charset="0"/>
                <a:ea typeface="Roboto" panose="02000000000000000000" pitchFamily="2" charset="0"/>
                <a:cs typeface="Roboto" panose="02000000000000000000" pitchFamily="2" charset="0"/>
              </a:rPr>
              <a:t>7</a:t>
            </a:r>
          </a:p>
        </p:txBody>
      </p:sp>
    </p:spTree>
    <p:extLst>
      <p:ext uri="{BB962C8B-B14F-4D97-AF65-F5344CB8AC3E}">
        <p14:creationId xmlns:p14="http://schemas.microsoft.com/office/powerpoint/2010/main" val="2269769457"/>
      </p:ext>
    </p:extLst>
  </p:cSld>
  <p:clrMapOvr>
    <a:masterClrMapping/>
  </p:clrMapOvr>
  <p:transition spd="med"/>
</p:sld>
</file>

<file path=ppt/theme/theme1.xml><?xml version="1.0" encoding="utf-8"?>
<a:theme xmlns:a="http://schemas.openxmlformats.org/drawingml/2006/main" name="Navy Theme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1044</Words>
  <Application>Microsoft Macintosh PowerPoint</Application>
  <PresentationFormat>Widescreen</PresentationFormat>
  <Paragraphs>180</Paragraphs>
  <Slides>15</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Arial</vt:lpstr>
      <vt:lpstr>Calibri</vt:lpstr>
      <vt:lpstr>Helvetica</vt:lpstr>
      <vt:lpstr>Helvetica Light</vt:lpstr>
      <vt:lpstr>Liberator Heavy</vt:lpstr>
      <vt:lpstr>Liberator Medium</vt:lpstr>
      <vt:lpstr>Optima</vt:lpstr>
      <vt:lpstr>Roboto</vt:lpstr>
      <vt:lpstr>Roboto Slab</vt:lpstr>
      <vt:lpstr>Rockwell</vt:lpstr>
      <vt:lpstr>Times New Roman</vt:lpstr>
      <vt:lpstr>Wingdings</vt:lpstr>
      <vt:lpstr>Navy Theme 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Nykiel, Rebecca</dc:creator>
  <cp:lastModifiedBy>Bobby Taylor</cp:lastModifiedBy>
  <cp:revision>79</cp:revision>
  <dcterms:created xsi:type="dcterms:W3CDTF">2021-07-27T19:35:18Z</dcterms:created>
  <dcterms:modified xsi:type="dcterms:W3CDTF">2024-01-31T22:16:41Z</dcterms:modified>
</cp:coreProperties>
</file>